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2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sldSz cx="9144000" cy="5143500" type="screen16x9"/>
  <p:notesSz cx="6858000" cy="9144000"/>
  <p:embeddedFontLst>
    <p:embeddedFont>
      <p:font typeface="Calibri" panose="020F0502020204030204" pitchFamily="34" charset="0"/>
      <p:regular r:id="rId30"/>
      <p:bold r:id="rId31"/>
      <p:italic r:id="rId32"/>
      <p:boldItalic r:id="rId33"/>
    </p:embeddedFont>
    <p:embeddedFont>
      <p:font typeface="Oswald" panose="020B0604020202020204" charset="0"/>
      <p:regular r:id="rId34"/>
      <p:bold r:id="rId35"/>
    </p:embeddedFont>
    <p:embeddedFont>
      <p:font typeface="Lobster" panose="020B0604020202020204" charset="0"/>
      <p:regular r:id="rId36"/>
    </p:embeddedFont>
    <p:embeddedFont>
      <p:font typeface="Comic Sans MS" panose="030F0702030302020204" pitchFamily="66" charset="0"/>
      <p:regular r:id="rId37"/>
      <p:bold r:id="rId3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26" d="100"/>
          <a:sy n="126" d="100"/>
        </p:scale>
        <p:origin x="202" y="7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5.fntdata"/><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4.fntdata"/><Relationship Id="rId38"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7.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font" Target="fonts/font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61878447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 name="Google Shape;58;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8964667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g7677f35aa9_0_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 name="Google Shape;119;g7677f35aa9_0_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Lesson 5, 6, 7</a:t>
            </a:r>
            <a:endParaRPr dirty="0"/>
          </a:p>
        </p:txBody>
      </p:sp>
    </p:spTree>
    <p:extLst>
      <p:ext uri="{BB962C8B-B14F-4D97-AF65-F5344CB8AC3E}">
        <p14:creationId xmlns:p14="http://schemas.microsoft.com/office/powerpoint/2010/main" val="17260595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7677f35aa9_0_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 name="Google Shape;126;g7677f35aa9_0_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7981345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767cd31304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 name="Google Shape;133;g767cd31304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7182753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767cd31304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 name="Google Shape;140;g767cd31304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2912057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7685efeb2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7685efeb2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6082537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767cd31304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4" name="Google Shape;154;g767cd31304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6281332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767cd31304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1" name="Google Shape;161;g767cd31304_0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9795007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g767cd31304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8" name="Google Shape;168;g767cd31304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2123376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767cd31304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5" name="Google Shape;175;g767cd31304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3936087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767cd31304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767cd31304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9334407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g7677f35aa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 name="Google Shape;64;g7677f35aa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dirty="0">
                <a:solidFill>
                  <a:schemeClr val="dk1"/>
                </a:solidFill>
              </a:rPr>
              <a:t>Lesson 1</a:t>
            </a:r>
            <a:endParaRPr dirty="0">
              <a:solidFill>
                <a:schemeClr val="dk1"/>
              </a:solidFill>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6023041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767cd31304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1" name="Google Shape;191;g767cd31304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5503924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767cd31304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 name="Google Shape;198;g767cd31304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8872282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767cd31304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 name="Google Shape;205;g767cd31304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860361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767d8992f1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767d8992f1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201979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767d8992f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8" name="Google Shape;218;g767d8992f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1867296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767d8992f1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 name="Google Shape;225;g767d8992f1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6589666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767d8992f1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2" name="Google Shape;232;g767d8992f1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46878556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767d8992f1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9" name="Google Shape;239;g767d8992f1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335616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g7677f35aa9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 name="Google Shape;71;g7677f35aa9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dirty="0">
                <a:solidFill>
                  <a:schemeClr val="dk1"/>
                </a:solidFill>
              </a:rPr>
              <a:t>Lesson 1</a:t>
            </a:r>
            <a:endParaRPr dirty="0">
              <a:solidFill>
                <a:schemeClr val="dk1"/>
              </a:solidFill>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3029798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g7677f35aa9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 name="Google Shape;78;g7677f35aa9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dirty="0">
                <a:solidFill>
                  <a:schemeClr val="dk1"/>
                </a:solidFill>
              </a:rPr>
              <a:t>Lesson 1</a:t>
            </a:r>
            <a:endParaRPr dirty="0">
              <a:solidFill>
                <a:schemeClr val="dk1"/>
              </a:solidFill>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4255151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g7677f35aa9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 name="Google Shape;84;g7677f35aa9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dirty="0">
                <a:solidFill>
                  <a:schemeClr val="dk1"/>
                </a:solidFill>
              </a:rPr>
              <a:t>Lesson 1</a:t>
            </a:r>
            <a:endParaRPr dirty="0">
              <a:solidFill>
                <a:schemeClr val="dk1"/>
              </a:solidFill>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9964820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7677f35aa9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7677f35aa9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Lesson 1</a:t>
            </a:r>
            <a:endParaRPr dirty="0"/>
          </a:p>
        </p:txBody>
      </p:sp>
    </p:spTree>
    <p:extLst>
      <p:ext uri="{BB962C8B-B14F-4D97-AF65-F5344CB8AC3E}">
        <p14:creationId xmlns:p14="http://schemas.microsoft.com/office/powerpoint/2010/main" val="14780757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g7677f35aa9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 name="Google Shape;97;g7677f35aa9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Lesson 2</a:t>
            </a:r>
            <a:endParaRPr dirty="0"/>
          </a:p>
        </p:txBody>
      </p:sp>
    </p:spTree>
    <p:extLst>
      <p:ext uri="{BB962C8B-B14F-4D97-AF65-F5344CB8AC3E}">
        <p14:creationId xmlns:p14="http://schemas.microsoft.com/office/powerpoint/2010/main" val="20373646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g7677f35aa9_0_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 name="Google Shape;104;g7677f35aa9_0_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latin typeface="Calibri"/>
                <a:ea typeface="Calibri"/>
                <a:cs typeface="Calibri"/>
                <a:sym typeface="Calibri"/>
              </a:rPr>
              <a:t>Lesson 3</a:t>
            </a:r>
            <a:endParaRPr dirty="0">
              <a:latin typeface="Calibri"/>
              <a:ea typeface="Calibri"/>
              <a:cs typeface="Calibri"/>
              <a:sym typeface="Calibri"/>
            </a:endParaRPr>
          </a:p>
        </p:txBody>
      </p:sp>
    </p:spTree>
    <p:extLst>
      <p:ext uri="{BB962C8B-B14F-4D97-AF65-F5344CB8AC3E}">
        <p14:creationId xmlns:p14="http://schemas.microsoft.com/office/powerpoint/2010/main" val="35089703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g7677f35aa9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 name="Google Shape;112;g7677f35aa9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Lesson 4</a:t>
            </a:r>
            <a:endParaRPr dirty="0"/>
          </a:p>
        </p:txBody>
      </p:sp>
    </p:spTree>
    <p:extLst>
      <p:ext uri="{BB962C8B-B14F-4D97-AF65-F5344CB8AC3E}">
        <p14:creationId xmlns:p14="http://schemas.microsoft.com/office/powerpoint/2010/main" val="18660990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457200" y="205978"/>
            <a:ext cx="8229600" cy="8574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2800"/>
              <a:buNone/>
              <a:defRPr sz="4400" b="0" i="0" u="none" strike="noStrike" cap="none">
                <a:solidFill>
                  <a:schemeClr val="dk2"/>
                </a:solidFill>
                <a:latin typeface="Arial"/>
                <a:ea typeface="Arial"/>
                <a:cs typeface="Arial"/>
                <a:sym typeface="Arial"/>
              </a:defRPr>
            </a:lvl1pPr>
            <a:lvl2pPr marR="0" lvl="1" algn="ctr" rtl="0">
              <a:spcBef>
                <a:spcPts val="0"/>
              </a:spcBef>
              <a:spcAft>
                <a:spcPts val="0"/>
              </a:spcAft>
              <a:buSzPts val="2800"/>
              <a:buNone/>
              <a:defRPr sz="4400" b="0" i="0" u="none" strike="noStrike" cap="none">
                <a:solidFill>
                  <a:schemeClr val="dk2"/>
                </a:solidFill>
                <a:latin typeface="Arial"/>
                <a:ea typeface="Arial"/>
                <a:cs typeface="Arial"/>
                <a:sym typeface="Arial"/>
              </a:defRPr>
            </a:lvl2pPr>
            <a:lvl3pPr marR="0" lvl="2" algn="ctr" rtl="0">
              <a:spcBef>
                <a:spcPts val="0"/>
              </a:spcBef>
              <a:spcAft>
                <a:spcPts val="0"/>
              </a:spcAft>
              <a:buSzPts val="2800"/>
              <a:buNone/>
              <a:defRPr sz="4400" b="0" i="0" u="none" strike="noStrike" cap="none">
                <a:solidFill>
                  <a:schemeClr val="dk2"/>
                </a:solidFill>
                <a:latin typeface="Arial"/>
                <a:ea typeface="Arial"/>
                <a:cs typeface="Arial"/>
                <a:sym typeface="Arial"/>
              </a:defRPr>
            </a:lvl3pPr>
            <a:lvl4pPr marR="0" lvl="3" algn="ctr" rtl="0">
              <a:spcBef>
                <a:spcPts val="0"/>
              </a:spcBef>
              <a:spcAft>
                <a:spcPts val="0"/>
              </a:spcAft>
              <a:buSzPts val="2800"/>
              <a:buNone/>
              <a:defRPr sz="4400" b="0" i="0" u="none" strike="noStrike" cap="none">
                <a:solidFill>
                  <a:schemeClr val="dk2"/>
                </a:solidFill>
                <a:latin typeface="Arial"/>
                <a:ea typeface="Arial"/>
                <a:cs typeface="Arial"/>
                <a:sym typeface="Arial"/>
              </a:defRPr>
            </a:lvl4pPr>
            <a:lvl5pPr marR="0" lvl="4" algn="ctr" rtl="0">
              <a:spcBef>
                <a:spcPts val="0"/>
              </a:spcBef>
              <a:spcAft>
                <a:spcPts val="0"/>
              </a:spcAft>
              <a:buSzPts val="2800"/>
              <a:buNone/>
              <a:defRPr sz="4400" b="0" i="0" u="none" strike="noStrike" cap="none">
                <a:solidFill>
                  <a:schemeClr val="dk2"/>
                </a:solidFill>
                <a:latin typeface="Arial"/>
                <a:ea typeface="Arial"/>
                <a:cs typeface="Arial"/>
                <a:sym typeface="Arial"/>
              </a:defRPr>
            </a:lvl5pPr>
            <a:lvl6pPr marR="0" lvl="5" algn="ctr" rtl="0">
              <a:spcBef>
                <a:spcPts val="0"/>
              </a:spcBef>
              <a:spcAft>
                <a:spcPts val="0"/>
              </a:spcAft>
              <a:buSzPts val="2800"/>
              <a:buNone/>
              <a:defRPr sz="4400" b="0" i="0" u="none" strike="noStrike" cap="none">
                <a:solidFill>
                  <a:schemeClr val="dk2"/>
                </a:solidFill>
                <a:latin typeface="Arial"/>
                <a:ea typeface="Arial"/>
                <a:cs typeface="Arial"/>
                <a:sym typeface="Arial"/>
              </a:defRPr>
            </a:lvl6pPr>
            <a:lvl7pPr marR="0" lvl="6" algn="ctr" rtl="0">
              <a:spcBef>
                <a:spcPts val="0"/>
              </a:spcBef>
              <a:spcAft>
                <a:spcPts val="0"/>
              </a:spcAft>
              <a:buSzPts val="2800"/>
              <a:buNone/>
              <a:defRPr sz="4400" b="0" i="0" u="none" strike="noStrike" cap="none">
                <a:solidFill>
                  <a:schemeClr val="dk2"/>
                </a:solidFill>
                <a:latin typeface="Arial"/>
                <a:ea typeface="Arial"/>
                <a:cs typeface="Arial"/>
                <a:sym typeface="Arial"/>
              </a:defRPr>
            </a:lvl7pPr>
            <a:lvl8pPr marR="0" lvl="7" algn="ctr" rtl="0">
              <a:spcBef>
                <a:spcPts val="0"/>
              </a:spcBef>
              <a:spcAft>
                <a:spcPts val="0"/>
              </a:spcAft>
              <a:buSzPts val="2800"/>
              <a:buNone/>
              <a:defRPr sz="4400" b="0" i="0" u="none" strike="noStrike" cap="none">
                <a:solidFill>
                  <a:schemeClr val="dk2"/>
                </a:solidFill>
                <a:latin typeface="Arial"/>
                <a:ea typeface="Arial"/>
                <a:cs typeface="Arial"/>
                <a:sym typeface="Arial"/>
              </a:defRPr>
            </a:lvl8pPr>
            <a:lvl9pPr marR="0" lvl="8" algn="ctr" rtl="0">
              <a:spcBef>
                <a:spcPts val="0"/>
              </a:spcBef>
              <a:spcAft>
                <a:spcPts val="0"/>
              </a:spcAft>
              <a:buSzPts val="2800"/>
              <a:buNone/>
              <a:defRPr sz="4400" b="0" i="0" u="none" strike="noStrike" cap="none">
                <a:solidFill>
                  <a:schemeClr val="dk2"/>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457200" y="1200150"/>
            <a:ext cx="8229600" cy="3394500"/>
          </a:xfrm>
          <a:prstGeom prst="rect">
            <a:avLst/>
          </a:prstGeom>
          <a:noFill/>
          <a:ln>
            <a:noFill/>
          </a:ln>
        </p:spPr>
        <p:txBody>
          <a:bodyPr spcFirstLastPara="1" wrap="square" lIns="91425" tIns="45700" rIns="91425" bIns="45700" anchor="t" anchorCtr="0">
            <a:no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3" name="Google Shape;53;p13"/>
          <p:cNvSpPr txBox="1">
            <a:spLocks noGrp="1"/>
          </p:cNvSpPr>
          <p:nvPr>
            <p:ph type="dt" idx="10"/>
          </p:nvPr>
        </p:nvSpPr>
        <p:spPr>
          <a:xfrm>
            <a:off x="457200" y="4683919"/>
            <a:ext cx="2133600" cy="357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dirty="0"/>
          </a:p>
        </p:txBody>
      </p:sp>
      <p:sp>
        <p:nvSpPr>
          <p:cNvPr id="54" name="Google Shape;54;p13"/>
          <p:cNvSpPr txBox="1">
            <a:spLocks noGrp="1"/>
          </p:cNvSpPr>
          <p:nvPr>
            <p:ph type="ftr" idx="11"/>
          </p:nvPr>
        </p:nvSpPr>
        <p:spPr>
          <a:xfrm>
            <a:off x="3124200" y="4683919"/>
            <a:ext cx="2895600" cy="357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dirty="0"/>
          </a:p>
        </p:txBody>
      </p:sp>
      <p:sp>
        <p:nvSpPr>
          <p:cNvPr id="55" name="Google Shape;55;p13"/>
          <p:cNvSpPr txBox="1">
            <a:spLocks noGrp="1"/>
          </p:cNvSpPr>
          <p:nvPr>
            <p:ph type="sldNum" idx="12"/>
          </p:nvPr>
        </p:nvSpPr>
        <p:spPr>
          <a:xfrm>
            <a:off x="6553200" y="4683919"/>
            <a:ext cx="2133600" cy="357000"/>
          </a:xfrm>
          <a:prstGeom prst="rect">
            <a:avLst/>
          </a:prstGeom>
          <a:noFill/>
          <a:ln>
            <a:noFill/>
          </a:ln>
        </p:spPr>
        <p:txBody>
          <a:bodyPr spcFirstLastPara="1" wrap="square" lIns="91425" tIns="45700" rIns="91425" bIns="45700" anchor="t" anchorCtr="0">
            <a:noAutofit/>
          </a:bodyPr>
          <a:lstStyle>
            <a:lvl1pPr marL="0" marR="0" lvl="0" indent="0" algn="r"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sz="1000" dirty="0">
              <a:solidFill>
                <a:schemeClr val="dk2"/>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GB"/>
              <a:t>‹#›</a:t>
            </a:fld>
            <a:endParaRPr dirty="0"/>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hyperlink" Target="http://www.youtube.com/watch?v=u_BcMXgws6Y" TargetMode="External"/><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3.jp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GB" dirty="0">
                <a:latin typeface="Lobster"/>
                <a:ea typeface="Lobster"/>
                <a:cs typeface="Lobster"/>
                <a:sym typeface="Lobster"/>
              </a:rPr>
              <a:t>Group Project</a:t>
            </a:r>
            <a:endParaRPr dirty="0">
              <a:latin typeface="Lobster"/>
              <a:ea typeface="Lobster"/>
              <a:cs typeface="Lobster"/>
              <a:sym typeface="Lobster"/>
            </a:endParaRPr>
          </a:p>
        </p:txBody>
      </p:sp>
      <p:sp>
        <p:nvSpPr>
          <p:cNvPr id="61" name="Google Shape;61;p14"/>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dirty="0">
                <a:latin typeface="Calibri"/>
                <a:ea typeface="Calibri"/>
                <a:cs typeface="Calibri"/>
                <a:sym typeface="Calibri"/>
              </a:rPr>
              <a:t>Unit 1 &amp; Unit 3</a:t>
            </a:r>
            <a:endParaRPr dirty="0">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23"/>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latin typeface="Lobster"/>
                <a:ea typeface="Lobster"/>
                <a:cs typeface="Lobster"/>
                <a:sym typeface="Lobster"/>
              </a:rPr>
              <a:t>Client notes</a:t>
            </a:r>
            <a:endParaRPr dirty="0">
              <a:latin typeface="Lobster"/>
              <a:ea typeface="Lobster"/>
              <a:cs typeface="Lobster"/>
              <a:sym typeface="Lobster"/>
            </a:endParaRPr>
          </a:p>
        </p:txBody>
      </p:sp>
      <p:sp>
        <p:nvSpPr>
          <p:cNvPr id="122" name="Google Shape;122;p23"/>
          <p:cNvSpPr txBox="1">
            <a:spLocks noGrp="1"/>
          </p:cNvSpPr>
          <p:nvPr>
            <p:ph type="body" idx="1"/>
          </p:nvPr>
        </p:nvSpPr>
        <p:spPr>
          <a:xfrm>
            <a:off x="311700" y="1152475"/>
            <a:ext cx="62823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latin typeface="Calibri"/>
                <a:ea typeface="Calibri"/>
                <a:cs typeface="Calibri"/>
                <a:sym typeface="Calibri"/>
              </a:rPr>
              <a:t>Now that you have completed your research for ADR, you must write this up into client notes. </a:t>
            </a:r>
            <a:endParaRPr dirty="0">
              <a:latin typeface="Calibri"/>
              <a:ea typeface="Calibri"/>
              <a:cs typeface="Calibri"/>
              <a:sym typeface="Calibri"/>
            </a:endParaRPr>
          </a:p>
          <a:p>
            <a:pPr marL="0" lvl="0" indent="0" algn="l" rtl="0">
              <a:spcBef>
                <a:spcPts val="1600"/>
              </a:spcBef>
              <a:spcAft>
                <a:spcPts val="0"/>
              </a:spcAft>
              <a:buNone/>
            </a:pPr>
            <a:r>
              <a:rPr lang="en-GB" dirty="0">
                <a:latin typeface="Calibri"/>
                <a:ea typeface="Calibri"/>
                <a:cs typeface="Calibri"/>
                <a:sym typeface="Calibri"/>
              </a:rPr>
              <a:t>These must be clear and easy to understand, cover all elements of your task - explaining, evaluating and comparing. </a:t>
            </a:r>
            <a:endParaRPr dirty="0">
              <a:latin typeface="Calibri"/>
              <a:ea typeface="Calibri"/>
              <a:cs typeface="Calibri"/>
              <a:sym typeface="Calibri"/>
            </a:endParaRPr>
          </a:p>
          <a:p>
            <a:pPr marL="0" lvl="0" indent="0" algn="l" rtl="0">
              <a:spcBef>
                <a:spcPts val="1600"/>
              </a:spcBef>
              <a:spcAft>
                <a:spcPts val="0"/>
              </a:spcAft>
              <a:buNone/>
            </a:pPr>
            <a:r>
              <a:rPr lang="en-GB" dirty="0">
                <a:latin typeface="Calibri"/>
                <a:ea typeface="Calibri"/>
                <a:cs typeface="Calibri"/>
                <a:sym typeface="Calibri"/>
              </a:rPr>
              <a:t>You must also add a conclusion - this will be individual - not everyone in your firm needs to have the same conclusion.</a:t>
            </a:r>
            <a:endParaRPr dirty="0">
              <a:latin typeface="Calibri"/>
              <a:ea typeface="Calibri"/>
              <a:cs typeface="Calibri"/>
              <a:sym typeface="Calibri"/>
            </a:endParaRPr>
          </a:p>
          <a:p>
            <a:pPr marL="0" lvl="0" indent="0" algn="l" rtl="0">
              <a:spcBef>
                <a:spcPts val="1600"/>
              </a:spcBef>
              <a:spcAft>
                <a:spcPts val="0"/>
              </a:spcAft>
              <a:buNone/>
            </a:pPr>
            <a:endParaRPr dirty="0">
              <a:latin typeface="Calibri"/>
              <a:ea typeface="Calibri"/>
              <a:cs typeface="Calibri"/>
              <a:sym typeface="Calibri"/>
            </a:endParaRPr>
          </a:p>
          <a:p>
            <a:pPr marL="0" lvl="0" indent="0" algn="l" rtl="0">
              <a:spcBef>
                <a:spcPts val="1600"/>
              </a:spcBef>
              <a:spcAft>
                <a:spcPts val="1600"/>
              </a:spcAft>
              <a:buNone/>
            </a:pPr>
            <a:r>
              <a:rPr lang="en-GB" b="1" dirty="0">
                <a:latin typeface="Calibri"/>
                <a:ea typeface="Calibri"/>
                <a:cs typeface="Calibri"/>
                <a:sym typeface="Calibri"/>
              </a:rPr>
              <a:t>*** Although it says ‘notes’ these must still be written in full sentences *** </a:t>
            </a:r>
            <a:endParaRPr b="1" dirty="0">
              <a:latin typeface="Calibri"/>
              <a:ea typeface="Calibri"/>
              <a:cs typeface="Calibri"/>
              <a:sym typeface="Calibri"/>
            </a:endParaRPr>
          </a:p>
        </p:txBody>
      </p:sp>
      <p:pic>
        <p:nvPicPr>
          <p:cNvPr id="123" name="Google Shape;123;p23"/>
          <p:cNvPicPr preferRelativeResize="0"/>
          <p:nvPr/>
        </p:nvPicPr>
        <p:blipFill>
          <a:blip r:embed="rId3">
            <a:alphaModFix/>
          </a:blip>
          <a:stretch>
            <a:fillRect/>
          </a:stretch>
        </p:blipFill>
        <p:spPr>
          <a:xfrm>
            <a:off x="6844150" y="1017725"/>
            <a:ext cx="1879275" cy="29974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2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latin typeface="Lobster"/>
                <a:ea typeface="Lobster"/>
                <a:cs typeface="Lobster"/>
                <a:sym typeface="Lobster"/>
              </a:rPr>
              <a:t>Your second task: The tort of negligence</a:t>
            </a:r>
            <a:endParaRPr dirty="0">
              <a:latin typeface="Lobster"/>
              <a:ea typeface="Lobster"/>
              <a:cs typeface="Lobster"/>
              <a:sym typeface="Lobster"/>
            </a:endParaRPr>
          </a:p>
        </p:txBody>
      </p:sp>
      <p:sp>
        <p:nvSpPr>
          <p:cNvPr id="129" name="Google Shape;129;p2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GB" sz="1200" dirty="0">
                <a:solidFill>
                  <a:schemeClr val="dk1"/>
                </a:solidFill>
                <a:highlight>
                  <a:srgbClr val="D9D2E9"/>
                </a:highlight>
                <a:latin typeface="Calibri"/>
                <a:ea typeface="Calibri"/>
                <a:cs typeface="Calibri"/>
                <a:sym typeface="Calibri"/>
              </a:rPr>
              <a:t>P1	Explain the liability requirements in the tort of negligence</a:t>
            </a:r>
            <a:endParaRPr sz="1200" dirty="0">
              <a:solidFill>
                <a:schemeClr val="dk1"/>
              </a:solidFill>
              <a:highlight>
                <a:srgbClr val="D9D2E9"/>
              </a:highlight>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GB" sz="1200" dirty="0">
                <a:solidFill>
                  <a:schemeClr val="dk1"/>
                </a:solidFill>
                <a:highlight>
                  <a:srgbClr val="D9D2E9"/>
                </a:highlight>
                <a:latin typeface="Calibri"/>
                <a:ea typeface="Calibri"/>
                <a:cs typeface="Calibri"/>
                <a:sym typeface="Calibri"/>
              </a:rPr>
              <a:t>P2	Explain how damages are awarded in the tort of negligence</a:t>
            </a:r>
            <a:endParaRPr sz="1200" dirty="0">
              <a:solidFill>
                <a:schemeClr val="dk1"/>
              </a:solidFill>
              <a:highlight>
                <a:srgbClr val="D9D2E9"/>
              </a:highlight>
              <a:latin typeface="Calibri"/>
              <a:ea typeface="Calibri"/>
              <a:cs typeface="Calibri"/>
              <a:sym typeface="Calibri"/>
            </a:endParaRPr>
          </a:p>
          <a:p>
            <a:pPr marL="0" lvl="0" indent="0" algn="just" rtl="0">
              <a:spcBef>
                <a:spcPts val="0"/>
              </a:spcBef>
              <a:spcAft>
                <a:spcPts val="0"/>
              </a:spcAft>
              <a:buClr>
                <a:schemeClr val="dk1"/>
              </a:buClr>
              <a:buSzPts val="1100"/>
              <a:buFont typeface="Arial"/>
              <a:buNone/>
            </a:pPr>
            <a:r>
              <a:rPr lang="en-GB" sz="1200" dirty="0">
                <a:solidFill>
                  <a:schemeClr val="dk1"/>
                </a:solidFill>
                <a:highlight>
                  <a:srgbClr val="B4A7D6"/>
                </a:highlight>
                <a:latin typeface="Calibri"/>
                <a:ea typeface="Calibri"/>
                <a:cs typeface="Calibri"/>
                <a:sym typeface="Calibri"/>
              </a:rPr>
              <a:t>M1   	Analyse the law of negligence and rules on damages in given situations</a:t>
            </a:r>
            <a:endParaRPr sz="1200" dirty="0">
              <a:solidFill>
                <a:schemeClr val="dk1"/>
              </a:solidFill>
              <a:highlight>
                <a:srgbClr val="B4A7D6"/>
              </a:highlight>
              <a:latin typeface="Calibri"/>
              <a:ea typeface="Calibri"/>
              <a:cs typeface="Calibri"/>
              <a:sym typeface="Calibri"/>
            </a:endParaRPr>
          </a:p>
          <a:p>
            <a:pPr marL="457200" lvl="0" indent="-457200" algn="l" rtl="0">
              <a:lnSpc>
                <a:spcPct val="100000"/>
              </a:lnSpc>
              <a:spcBef>
                <a:spcPts val="0"/>
              </a:spcBef>
              <a:spcAft>
                <a:spcPts val="0"/>
              </a:spcAft>
              <a:buNone/>
            </a:pPr>
            <a:r>
              <a:rPr lang="en-GB" sz="1200" dirty="0">
                <a:solidFill>
                  <a:schemeClr val="dk1"/>
                </a:solidFill>
                <a:highlight>
                  <a:srgbClr val="8E7CC3"/>
                </a:highlight>
                <a:latin typeface="Calibri"/>
                <a:ea typeface="Calibri"/>
                <a:cs typeface="Calibri"/>
                <a:sym typeface="Calibri"/>
              </a:rPr>
              <a:t>D1	Evaluate the impact of the law of tort and the award of damages in a given situation</a:t>
            </a:r>
            <a:endParaRPr sz="1200" dirty="0">
              <a:solidFill>
                <a:schemeClr val="dk1"/>
              </a:solidFill>
              <a:highlight>
                <a:srgbClr val="8E7CC3"/>
              </a:highlight>
              <a:latin typeface="Calibri"/>
              <a:ea typeface="Calibri"/>
              <a:cs typeface="Calibri"/>
              <a:sym typeface="Calibri"/>
            </a:endParaRPr>
          </a:p>
          <a:p>
            <a:pPr marL="457200" lvl="0" indent="-457200" algn="l" rtl="0">
              <a:lnSpc>
                <a:spcPct val="100000"/>
              </a:lnSpc>
              <a:spcBef>
                <a:spcPts val="0"/>
              </a:spcBef>
              <a:spcAft>
                <a:spcPts val="0"/>
              </a:spcAft>
              <a:buNone/>
            </a:pPr>
            <a:endParaRPr sz="1200" dirty="0">
              <a:solidFill>
                <a:schemeClr val="dk1"/>
              </a:solidFill>
              <a:highlight>
                <a:srgbClr val="FFFF00"/>
              </a:highlight>
              <a:latin typeface="Oswald"/>
              <a:ea typeface="Oswald"/>
              <a:cs typeface="Oswald"/>
              <a:sym typeface="Oswald"/>
            </a:endParaRPr>
          </a:p>
          <a:p>
            <a:pPr marL="457200" lvl="0" indent="-457200" algn="l" rtl="0">
              <a:lnSpc>
                <a:spcPct val="100000"/>
              </a:lnSpc>
              <a:spcBef>
                <a:spcPts val="0"/>
              </a:spcBef>
              <a:spcAft>
                <a:spcPts val="0"/>
              </a:spcAft>
              <a:buNone/>
            </a:pPr>
            <a:endParaRPr sz="1200" dirty="0">
              <a:solidFill>
                <a:schemeClr val="dk1"/>
              </a:solidFill>
              <a:highlight>
                <a:srgbClr val="FFFF00"/>
              </a:highlight>
              <a:latin typeface="Oswald"/>
              <a:ea typeface="Oswald"/>
              <a:cs typeface="Oswald"/>
              <a:sym typeface="Oswald"/>
            </a:endParaRPr>
          </a:p>
          <a:p>
            <a:pPr marL="457200" lvl="0" indent="-457200" algn="l" rtl="0">
              <a:lnSpc>
                <a:spcPct val="100000"/>
              </a:lnSpc>
              <a:spcBef>
                <a:spcPts val="0"/>
              </a:spcBef>
              <a:spcAft>
                <a:spcPts val="0"/>
              </a:spcAft>
              <a:buNone/>
            </a:pPr>
            <a:r>
              <a:rPr lang="en-GB" sz="1200" dirty="0">
                <a:solidFill>
                  <a:schemeClr val="dk1"/>
                </a:solidFill>
                <a:latin typeface="Calibri"/>
                <a:ea typeface="Calibri"/>
                <a:cs typeface="Calibri"/>
                <a:sym typeface="Calibri"/>
              </a:rPr>
              <a:t>Client letter - P1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GB" sz="1200" dirty="0">
                <a:solidFill>
                  <a:schemeClr val="dk1"/>
                </a:solidFill>
                <a:latin typeface="Calibri"/>
                <a:ea typeface="Calibri"/>
                <a:cs typeface="Calibri"/>
                <a:sym typeface="Calibri"/>
              </a:rPr>
              <a:t>Explain duty of care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GB" sz="1200" dirty="0">
                <a:solidFill>
                  <a:schemeClr val="dk1"/>
                </a:solidFill>
                <a:latin typeface="Calibri"/>
                <a:ea typeface="Calibri"/>
                <a:cs typeface="Calibri"/>
                <a:sym typeface="Calibri"/>
              </a:rPr>
              <a:t>Explain breach of duty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GB" sz="1200" dirty="0">
                <a:solidFill>
                  <a:schemeClr val="dk1"/>
                </a:solidFill>
                <a:latin typeface="Calibri"/>
                <a:ea typeface="Calibri"/>
                <a:cs typeface="Calibri"/>
                <a:sym typeface="Calibri"/>
              </a:rPr>
              <a:t>Explain damage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GB" sz="1200" dirty="0">
                <a:solidFill>
                  <a:schemeClr val="dk1"/>
                </a:solidFill>
                <a:latin typeface="Calibri"/>
                <a:ea typeface="Calibri"/>
                <a:cs typeface="Calibri"/>
                <a:sym typeface="Calibri"/>
              </a:rPr>
              <a:t>Client letter - P2</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GB" sz="1200" dirty="0">
                <a:solidFill>
                  <a:schemeClr val="dk1"/>
                </a:solidFill>
                <a:latin typeface="Calibri"/>
                <a:ea typeface="Calibri"/>
                <a:cs typeface="Calibri"/>
                <a:sym typeface="Calibri"/>
              </a:rPr>
              <a:t>Explain general damages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GB" sz="1200" dirty="0">
                <a:solidFill>
                  <a:schemeClr val="dk1"/>
                </a:solidFill>
                <a:latin typeface="Calibri"/>
                <a:ea typeface="Calibri"/>
                <a:cs typeface="Calibri"/>
                <a:sym typeface="Calibri"/>
              </a:rPr>
              <a:t>Explain special damages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GB" sz="1200" dirty="0">
                <a:solidFill>
                  <a:schemeClr val="dk1"/>
                </a:solidFill>
                <a:latin typeface="Calibri"/>
                <a:ea typeface="Calibri"/>
                <a:cs typeface="Calibri"/>
                <a:sym typeface="Calibri"/>
              </a:rPr>
              <a:t>Explain pecuniary and non-pecuniary damages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GB" sz="1200" dirty="0">
                <a:solidFill>
                  <a:schemeClr val="dk1"/>
                </a:solidFill>
                <a:latin typeface="Calibri"/>
                <a:ea typeface="Calibri"/>
                <a:cs typeface="Calibri"/>
                <a:sym typeface="Calibri"/>
              </a:rPr>
              <a:t>Explain contributory negligence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highlight>
                <a:srgbClr val="FFFF00"/>
              </a:highlight>
              <a:latin typeface="Oswald"/>
              <a:ea typeface="Oswald"/>
              <a:cs typeface="Oswald"/>
              <a:sym typeface="Oswald"/>
            </a:endParaRPr>
          </a:p>
          <a:p>
            <a:pPr marL="457200" lvl="0" indent="-457200" algn="l" rtl="0">
              <a:lnSpc>
                <a:spcPct val="100000"/>
              </a:lnSpc>
              <a:spcBef>
                <a:spcPts val="0"/>
              </a:spcBef>
              <a:spcAft>
                <a:spcPts val="0"/>
              </a:spcAft>
              <a:buClr>
                <a:schemeClr val="dk1"/>
              </a:buClr>
              <a:buSzPts val="1100"/>
              <a:buFont typeface="Arial"/>
              <a:buNone/>
            </a:pPr>
            <a:endParaRPr sz="1200" dirty="0">
              <a:solidFill>
                <a:schemeClr val="dk1"/>
              </a:solidFill>
              <a:highlight>
                <a:srgbClr val="FFFF00"/>
              </a:highlight>
              <a:latin typeface="Oswald"/>
              <a:ea typeface="Oswald"/>
              <a:cs typeface="Oswald"/>
              <a:sym typeface="Oswald"/>
            </a:endParaRPr>
          </a:p>
        </p:txBody>
      </p:sp>
      <p:sp>
        <p:nvSpPr>
          <p:cNvPr id="130" name="Google Shape;130;p24"/>
          <p:cNvSpPr txBox="1"/>
          <p:nvPr/>
        </p:nvSpPr>
        <p:spPr>
          <a:xfrm>
            <a:off x="4068100" y="2256925"/>
            <a:ext cx="2978700" cy="181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sz="1200" dirty="0">
                <a:solidFill>
                  <a:schemeClr val="dk1"/>
                </a:solidFill>
                <a:latin typeface="Calibri"/>
                <a:ea typeface="Calibri"/>
                <a:cs typeface="Calibri"/>
                <a:sym typeface="Calibri"/>
              </a:rPr>
              <a:t>Client letter - M1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dirty="0">
                <a:solidFill>
                  <a:schemeClr val="dk1"/>
                </a:solidFill>
                <a:latin typeface="Calibri"/>
                <a:ea typeface="Calibri"/>
                <a:cs typeface="Calibri"/>
                <a:sym typeface="Calibri"/>
              </a:rPr>
              <a:t>Apply duty of care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dirty="0">
                <a:solidFill>
                  <a:schemeClr val="dk1"/>
                </a:solidFill>
                <a:latin typeface="Calibri"/>
                <a:ea typeface="Calibri"/>
                <a:cs typeface="Calibri"/>
                <a:sym typeface="Calibri"/>
              </a:rPr>
              <a:t>Apply breach of duty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dirty="0">
                <a:solidFill>
                  <a:schemeClr val="dk1"/>
                </a:solidFill>
                <a:latin typeface="Calibri"/>
                <a:ea typeface="Calibri"/>
                <a:cs typeface="Calibri"/>
                <a:sym typeface="Calibri"/>
              </a:rPr>
              <a:t>Apply damage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dirty="0">
                <a:solidFill>
                  <a:schemeClr val="dk1"/>
                </a:solidFill>
                <a:latin typeface="Calibri"/>
                <a:ea typeface="Calibri"/>
                <a:cs typeface="Calibri"/>
                <a:sym typeface="Calibri"/>
              </a:rPr>
              <a:t>Apply damages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GB" sz="1200" dirty="0">
                <a:solidFill>
                  <a:schemeClr val="dk1"/>
                </a:solidFill>
                <a:latin typeface="Calibri"/>
                <a:ea typeface="Calibri"/>
                <a:cs typeface="Calibri"/>
                <a:sym typeface="Calibri"/>
              </a:rPr>
              <a:t>Client letter - D1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dirty="0">
                <a:solidFill>
                  <a:schemeClr val="dk1"/>
                </a:solidFill>
                <a:latin typeface="Calibri"/>
                <a:ea typeface="Calibri"/>
                <a:cs typeface="Calibri"/>
                <a:sym typeface="Calibri"/>
              </a:rPr>
              <a:t>Evaluate duty of care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dirty="0">
                <a:solidFill>
                  <a:schemeClr val="dk1"/>
                </a:solidFill>
                <a:latin typeface="Calibri"/>
                <a:ea typeface="Calibri"/>
                <a:cs typeface="Calibri"/>
                <a:sym typeface="Calibri"/>
              </a:rPr>
              <a:t>Evaluate breach of duty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dirty="0">
                <a:solidFill>
                  <a:schemeClr val="dk1"/>
                </a:solidFill>
                <a:latin typeface="Calibri"/>
                <a:ea typeface="Calibri"/>
                <a:cs typeface="Calibri"/>
                <a:sym typeface="Calibri"/>
              </a:rPr>
              <a:t>Evaluate damage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dirty="0">
                <a:solidFill>
                  <a:schemeClr val="dk1"/>
                </a:solidFill>
                <a:latin typeface="Calibri"/>
                <a:ea typeface="Calibri"/>
                <a:cs typeface="Calibri"/>
                <a:sym typeface="Calibri"/>
              </a:rPr>
              <a:t>Evaluate damages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GB" sz="1200" dirty="0">
                <a:solidFill>
                  <a:schemeClr val="dk1"/>
                </a:solidFill>
                <a:latin typeface="Calibri"/>
                <a:ea typeface="Calibri"/>
                <a:cs typeface="Calibri"/>
                <a:sym typeface="Calibri"/>
              </a:rPr>
              <a:t>Conclusion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latin typeface="Lobster"/>
                <a:ea typeface="Lobster"/>
                <a:cs typeface="Lobster"/>
                <a:sym typeface="Lobster"/>
              </a:rPr>
              <a:t>What is duty of care?</a:t>
            </a:r>
            <a:endParaRPr dirty="0">
              <a:latin typeface="Lobster"/>
              <a:ea typeface="Lobster"/>
              <a:cs typeface="Lobster"/>
              <a:sym typeface="Lobster"/>
            </a:endParaRPr>
          </a:p>
        </p:txBody>
      </p:sp>
      <p:sp>
        <p:nvSpPr>
          <p:cNvPr id="136" name="Google Shape;136;p2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latin typeface="Calibri"/>
                <a:ea typeface="Calibri"/>
                <a:cs typeface="Calibri"/>
                <a:sym typeface="Calibri"/>
              </a:rPr>
              <a:t>Initially - The neighbour principle from the case of Donoghue v Stevenson (1932)</a:t>
            </a:r>
            <a:endParaRPr dirty="0">
              <a:latin typeface="Calibri"/>
              <a:ea typeface="Calibri"/>
              <a:cs typeface="Calibri"/>
              <a:sym typeface="Calibri"/>
            </a:endParaRPr>
          </a:p>
          <a:p>
            <a:pPr marL="342900" lvl="0" indent="-342900" algn="l" rtl="0">
              <a:lnSpc>
                <a:spcPct val="80000"/>
              </a:lnSpc>
              <a:spcBef>
                <a:spcPts val="1600"/>
              </a:spcBef>
              <a:spcAft>
                <a:spcPts val="0"/>
              </a:spcAft>
              <a:buClr>
                <a:schemeClr val="dk1"/>
              </a:buClr>
              <a:buSzPts val="1100"/>
              <a:buFont typeface="Arial"/>
              <a:buNone/>
            </a:pPr>
            <a:r>
              <a:rPr lang="en-GB" dirty="0">
                <a:solidFill>
                  <a:schemeClr val="dk1"/>
                </a:solidFill>
                <a:latin typeface="Calibri"/>
                <a:ea typeface="Calibri"/>
                <a:cs typeface="Calibri"/>
                <a:sym typeface="Calibri"/>
              </a:rPr>
              <a:t>“You must take reasonable care to avoid acts or omissions which you can reasonably foresee would be likely to injure your neighbour”</a:t>
            </a:r>
            <a:endParaRPr dirty="0">
              <a:solidFill>
                <a:schemeClr val="dk1"/>
              </a:solidFill>
              <a:latin typeface="Calibri"/>
              <a:ea typeface="Calibri"/>
              <a:cs typeface="Calibri"/>
              <a:sym typeface="Calibri"/>
            </a:endParaRPr>
          </a:p>
          <a:p>
            <a:pPr marL="342900" lvl="0" indent="-342900" algn="l" rtl="0">
              <a:lnSpc>
                <a:spcPct val="80000"/>
              </a:lnSpc>
              <a:spcBef>
                <a:spcPts val="360"/>
              </a:spcBef>
              <a:spcAft>
                <a:spcPts val="0"/>
              </a:spcAft>
              <a:buClr>
                <a:schemeClr val="dk1"/>
              </a:buClr>
              <a:buSzPts val="1800"/>
              <a:buFont typeface="Arial"/>
              <a:buNone/>
            </a:pPr>
            <a:endParaRPr dirty="0">
              <a:solidFill>
                <a:srgbClr val="FF0000"/>
              </a:solidFill>
              <a:latin typeface="Calibri"/>
              <a:ea typeface="Calibri"/>
              <a:cs typeface="Calibri"/>
              <a:sym typeface="Calibri"/>
            </a:endParaRPr>
          </a:p>
          <a:p>
            <a:pPr marL="342900" lvl="0" indent="-342900" algn="l" rtl="0">
              <a:lnSpc>
                <a:spcPct val="80000"/>
              </a:lnSpc>
              <a:spcBef>
                <a:spcPts val="360"/>
              </a:spcBef>
              <a:spcAft>
                <a:spcPts val="0"/>
              </a:spcAft>
              <a:buClr>
                <a:schemeClr val="dk1"/>
              </a:buClr>
              <a:buSzPts val="1800"/>
              <a:buFont typeface="Arial"/>
              <a:buNone/>
            </a:pPr>
            <a:endParaRPr dirty="0">
              <a:solidFill>
                <a:srgbClr val="FF0000"/>
              </a:solidFill>
              <a:latin typeface="Calibri"/>
              <a:ea typeface="Calibri"/>
              <a:cs typeface="Calibri"/>
              <a:sym typeface="Calibri"/>
            </a:endParaRPr>
          </a:p>
          <a:p>
            <a:pPr marL="342900" lvl="0" indent="-342900" algn="l" rtl="0">
              <a:lnSpc>
                <a:spcPct val="80000"/>
              </a:lnSpc>
              <a:spcBef>
                <a:spcPts val="360"/>
              </a:spcBef>
              <a:spcAft>
                <a:spcPts val="0"/>
              </a:spcAft>
              <a:buClr>
                <a:schemeClr val="dk1"/>
              </a:buClr>
              <a:buSzPts val="1800"/>
              <a:buFont typeface="Arial"/>
              <a:buNone/>
            </a:pPr>
            <a:endParaRPr dirty="0">
              <a:solidFill>
                <a:srgbClr val="FF0000"/>
              </a:solidFill>
              <a:latin typeface="Calibri"/>
              <a:ea typeface="Calibri"/>
              <a:cs typeface="Calibri"/>
              <a:sym typeface="Calibri"/>
            </a:endParaRPr>
          </a:p>
          <a:p>
            <a:pPr marL="342900" lvl="0" indent="-342900" algn="l" rtl="0">
              <a:lnSpc>
                <a:spcPct val="80000"/>
              </a:lnSpc>
              <a:spcBef>
                <a:spcPts val="360"/>
              </a:spcBef>
              <a:spcAft>
                <a:spcPts val="0"/>
              </a:spcAft>
              <a:buClr>
                <a:srgbClr val="FF0000"/>
              </a:buClr>
              <a:buSzPts val="1800"/>
              <a:buFont typeface="Arial"/>
              <a:buNone/>
            </a:pPr>
            <a:r>
              <a:rPr lang="en-GB" dirty="0">
                <a:solidFill>
                  <a:srgbClr val="666666"/>
                </a:solidFill>
                <a:latin typeface="Calibri"/>
                <a:ea typeface="Calibri"/>
                <a:cs typeface="Calibri"/>
                <a:sym typeface="Calibri"/>
              </a:rPr>
              <a:t>They went on to explain this by saying;</a:t>
            </a:r>
            <a:endParaRPr dirty="0">
              <a:solidFill>
                <a:srgbClr val="666666"/>
              </a:solidFill>
              <a:latin typeface="Calibri"/>
              <a:ea typeface="Calibri"/>
              <a:cs typeface="Calibri"/>
              <a:sym typeface="Calibri"/>
            </a:endParaRPr>
          </a:p>
          <a:p>
            <a:pPr marL="0" lvl="0" indent="0" algn="l" rtl="0">
              <a:lnSpc>
                <a:spcPct val="80000"/>
              </a:lnSpc>
              <a:spcBef>
                <a:spcPts val="360"/>
              </a:spcBef>
              <a:spcAft>
                <a:spcPts val="0"/>
              </a:spcAft>
              <a:buClr>
                <a:schemeClr val="dk1"/>
              </a:buClr>
              <a:buSzPts val="1800"/>
              <a:buFont typeface="Arial"/>
              <a:buNone/>
            </a:pPr>
            <a:endParaRPr dirty="0">
              <a:solidFill>
                <a:srgbClr val="FF0000"/>
              </a:solidFill>
              <a:latin typeface="Calibri"/>
              <a:ea typeface="Calibri"/>
              <a:cs typeface="Calibri"/>
              <a:sym typeface="Calibri"/>
            </a:endParaRPr>
          </a:p>
          <a:p>
            <a:pPr marL="342900" lvl="0" indent="-342900" algn="l" rtl="0">
              <a:lnSpc>
                <a:spcPct val="80000"/>
              </a:lnSpc>
              <a:spcBef>
                <a:spcPts val="560"/>
              </a:spcBef>
              <a:spcAft>
                <a:spcPts val="0"/>
              </a:spcAft>
              <a:buClr>
                <a:schemeClr val="dk1"/>
              </a:buClr>
              <a:buSzPts val="2800"/>
              <a:buFont typeface="Arial"/>
              <a:buNone/>
            </a:pPr>
            <a:r>
              <a:rPr lang="en-GB" i="1" dirty="0">
                <a:solidFill>
                  <a:schemeClr val="dk1"/>
                </a:solidFill>
                <a:latin typeface="Calibri"/>
                <a:ea typeface="Calibri"/>
                <a:cs typeface="Calibri"/>
                <a:sym typeface="Calibri"/>
              </a:rPr>
              <a:t>Who then, in law, is my neighbour?  </a:t>
            </a:r>
            <a:endParaRPr i="1" dirty="0">
              <a:solidFill>
                <a:schemeClr val="dk1"/>
              </a:solidFill>
              <a:latin typeface="Calibri"/>
              <a:ea typeface="Calibri"/>
              <a:cs typeface="Calibri"/>
              <a:sym typeface="Calibri"/>
            </a:endParaRPr>
          </a:p>
          <a:p>
            <a:pPr marL="342900" lvl="0" indent="-342900" algn="l" rtl="0">
              <a:lnSpc>
                <a:spcPct val="80000"/>
              </a:lnSpc>
              <a:spcBef>
                <a:spcPts val="560"/>
              </a:spcBef>
              <a:spcAft>
                <a:spcPts val="0"/>
              </a:spcAft>
              <a:buNone/>
            </a:pPr>
            <a:r>
              <a:rPr lang="en-GB" dirty="0">
                <a:solidFill>
                  <a:schemeClr val="dk1"/>
                </a:solidFill>
                <a:latin typeface="Calibri"/>
                <a:ea typeface="Calibri"/>
                <a:cs typeface="Calibri"/>
                <a:sym typeface="Calibri"/>
              </a:rPr>
              <a:t>“Persons who are so closely and directly affected by my act that I ought reasonably to have them in my contemplation as being affected when I am directing my mind to the acts or omission in question”</a:t>
            </a:r>
            <a:endParaRPr dirty="0">
              <a:solidFill>
                <a:schemeClr val="dk1"/>
              </a:solidFill>
              <a:latin typeface="Calibri"/>
              <a:ea typeface="Calibri"/>
              <a:cs typeface="Calibri"/>
              <a:sym typeface="Calibri"/>
            </a:endParaRPr>
          </a:p>
          <a:p>
            <a:pPr marL="342900" lvl="0" indent="-342900" algn="l" rtl="0">
              <a:lnSpc>
                <a:spcPct val="80000"/>
              </a:lnSpc>
              <a:spcBef>
                <a:spcPts val="560"/>
              </a:spcBef>
              <a:spcAft>
                <a:spcPts val="0"/>
              </a:spcAft>
              <a:buNone/>
            </a:pPr>
            <a:endParaRPr dirty="0">
              <a:solidFill>
                <a:schemeClr val="dk1"/>
              </a:solidFill>
              <a:latin typeface="Calibri"/>
              <a:ea typeface="Calibri"/>
              <a:cs typeface="Calibri"/>
              <a:sym typeface="Calibri"/>
            </a:endParaRPr>
          </a:p>
          <a:p>
            <a:pPr marL="342900" lvl="0" indent="-342900" algn="l" rtl="0">
              <a:lnSpc>
                <a:spcPct val="80000"/>
              </a:lnSpc>
              <a:spcBef>
                <a:spcPts val="560"/>
              </a:spcBef>
              <a:spcAft>
                <a:spcPts val="0"/>
              </a:spcAft>
              <a:buClr>
                <a:schemeClr val="dk1"/>
              </a:buClr>
              <a:buSzPts val="2800"/>
              <a:buFont typeface="Arial"/>
              <a:buNone/>
            </a:pPr>
            <a:endParaRPr dirty="0">
              <a:solidFill>
                <a:schemeClr val="dk1"/>
              </a:solidFill>
              <a:latin typeface="Calibri"/>
              <a:ea typeface="Calibri"/>
              <a:cs typeface="Calibri"/>
              <a:sym typeface="Calibri"/>
            </a:endParaRPr>
          </a:p>
          <a:p>
            <a:pPr marL="0" lvl="0" indent="0" algn="l" rtl="0">
              <a:spcBef>
                <a:spcPts val="0"/>
              </a:spcBef>
              <a:spcAft>
                <a:spcPts val="1600"/>
              </a:spcAft>
              <a:buNone/>
            </a:pPr>
            <a:endParaRPr dirty="0"/>
          </a:p>
        </p:txBody>
      </p:sp>
      <p:pic>
        <p:nvPicPr>
          <p:cNvPr id="137" name="Google Shape;137;p25"/>
          <p:cNvPicPr preferRelativeResize="0"/>
          <p:nvPr/>
        </p:nvPicPr>
        <p:blipFill>
          <a:blip r:embed="rId3">
            <a:alphaModFix/>
          </a:blip>
          <a:stretch>
            <a:fillRect/>
          </a:stretch>
        </p:blipFill>
        <p:spPr>
          <a:xfrm>
            <a:off x="5511400" y="2094200"/>
            <a:ext cx="3056374" cy="17192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latin typeface="Lobster"/>
                <a:ea typeface="Lobster"/>
                <a:cs typeface="Lobster"/>
                <a:sym typeface="Lobster"/>
              </a:rPr>
              <a:t>What is duty of care?</a:t>
            </a:r>
            <a:endParaRPr dirty="0">
              <a:latin typeface="Lobster"/>
              <a:ea typeface="Lobster"/>
              <a:cs typeface="Lobster"/>
              <a:sym typeface="Lobster"/>
            </a:endParaRPr>
          </a:p>
        </p:txBody>
      </p:sp>
      <p:sp>
        <p:nvSpPr>
          <p:cNvPr id="143" name="Google Shape;143;p2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342900" lvl="0" indent="-342900" algn="l" rtl="0">
              <a:lnSpc>
                <a:spcPct val="80000"/>
              </a:lnSpc>
              <a:spcBef>
                <a:spcPts val="560"/>
              </a:spcBef>
              <a:spcAft>
                <a:spcPts val="0"/>
              </a:spcAft>
              <a:buNone/>
            </a:pPr>
            <a:r>
              <a:rPr lang="en-GB" dirty="0">
                <a:latin typeface="Calibri"/>
                <a:ea typeface="Calibri"/>
                <a:cs typeface="Calibri"/>
                <a:sym typeface="Calibri"/>
              </a:rPr>
              <a:t>THEN changed to a three part test in the case of Caparo v Dickman:</a:t>
            </a:r>
            <a:endParaRPr dirty="0">
              <a:latin typeface="Calibri"/>
              <a:ea typeface="Calibri"/>
              <a:cs typeface="Calibri"/>
              <a:sym typeface="Calibri"/>
            </a:endParaRPr>
          </a:p>
          <a:p>
            <a:pPr marL="342900" lvl="0" indent="-342900" algn="l" rtl="0">
              <a:lnSpc>
                <a:spcPct val="80000"/>
              </a:lnSpc>
              <a:spcBef>
                <a:spcPts val="560"/>
              </a:spcBef>
              <a:spcAft>
                <a:spcPts val="0"/>
              </a:spcAft>
              <a:buNone/>
            </a:pPr>
            <a:endParaRPr dirty="0">
              <a:latin typeface="Calibri"/>
              <a:ea typeface="Calibri"/>
              <a:cs typeface="Calibri"/>
              <a:sym typeface="Calibri"/>
            </a:endParaRPr>
          </a:p>
          <a:p>
            <a:pPr marL="609600" lvl="0" indent="-546100" algn="l" rtl="0">
              <a:lnSpc>
                <a:spcPct val="100000"/>
              </a:lnSpc>
              <a:spcBef>
                <a:spcPts val="0"/>
              </a:spcBef>
              <a:spcAft>
                <a:spcPts val="0"/>
              </a:spcAft>
              <a:buClr>
                <a:schemeClr val="dk1"/>
              </a:buClr>
              <a:buSzPts val="1800"/>
              <a:buFont typeface="Calibri"/>
              <a:buAutoNum type="arabicPeriod"/>
            </a:pPr>
            <a:r>
              <a:rPr lang="en-GB" dirty="0">
                <a:solidFill>
                  <a:schemeClr val="dk1"/>
                </a:solidFill>
                <a:latin typeface="Calibri"/>
                <a:ea typeface="Calibri"/>
                <a:cs typeface="Calibri"/>
                <a:sym typeface="Calibri"/>
              </a:rPr>
              <a:t>Was the damage or loss reasonably foreseeable?</a:t>
            </a:r>
            <a:endParaRPr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dirty="0">
              <a:solidFill>
                <a:schemeClr val="dk1"/>
              </a:solidFill>
              <a:latin typeface="Calibri"/>
              <a:ea typeface="Calibri"/>
              <a:cs typeface="Calibri"/>
              <a:sym typeface="Calibri"/>
            </a:endParaRPr>
          </a:p>
          <a:p>
            <a:pPr marL="609600" lvl="0" indent="-546100" algn="l" rtl="0">
              <a:lnSpc>
                <a:spcPct val="90000"/>
              </a:lnSpc>
              <a:spcBef>
                <a:spcPts val="0"/>
              </a:spcBef>
              <a:spcAft>
                <a:spcPts val="0"/>
              </a:spcAft>
              <a:buClr>
                <a:schemeClr val="dk1"/>
              </a:buClr>
              <a:buSzPts val="1800"/>
              <a:buFont typeface="Calibri"/>
              <a:buAutoNum type="arabicPeriod"/>
            </a:pPr>
            <a:r>
              <a:rPr lang="en-GB" dirty="0">
                <a:solidFill>
                  <a:schemeClr val="dk1"/>
                </a:solidFill>
                <a:latin typeface="Calibri"/>
                <a:ea typeface="Calibri"/>
                <a:cs typeface="Calibri"/>
                <a:sym typeface="Calibri"/>
              </a:rPr>
              <a:t>Is there sufficient proximity (a sufficiently close relationship) between the wrongdoer and the victim?</a:t>
            </a:r>
            <a:endParaRPr dirty="0">
              <a:solidFill>
                <a:schemeClr val="dk1"/>
              </a:solidFill>
              <a:latin typeface="Calibri"/>
              <a:ea typeface="Calibri"/>
              <a:cs typeface="Calibri"/>
              <a:sym typeface="Calibri"/>
            </a:endParaRPr>
          </a:p>
          <a:p>
            <a:pPr marL="0" lvl="0" indent="0" algn="l" rtl="0">
              <a:lnSpc>
                <a:spcPct val="90000"/>
              </a:lnSpc>
              <a:spcBef>
                <a:spcPts val="0"/>
              </a:spcBef>
              <a:spcAft>
                <a:spcPts val="0"/>
              </a:spcAft>
              <a:buNone/>
            </a:pPr>
            <a:endParaRPr dirty="0">
              <a:solidFill>
                <a:schemeClr val="dk1"/>
              </a:solidFill>
              <a:latin typeface="Calibri"/>
              <a:ea typeface="Calibri"/>
              <a:cs typeface="Calibri"/>
              <a:sym typeface="Calibri"/>
            </a:endParaRPr>
          </a:p>
          <a:p>
            <a:pPr marL="609600" lvl="0" indent="-546100" algn="l" rtl="0">
              <a:lnSpc>
                <a:spcPct val="100000"/>
              </a:lnSpc>
              <a:spcBef>
                <a:spcPts val="0"/>
              </a:spcBef>
              <a:spcAft>
                <a:spcPts val="0"/>
              </a:spcAft>
              <a:buClr>
                <a:schemeClr val="dk1"/>
              </a:buClr>
              <a:buSzPts val="1800"/>
              <a:buFont typeface="Calibri"/>
              <a:buAutoNum type="arabicPeriod"/>
            </a:pPr>
            <a:r>
              <a:rPr lang="en-GB" dirty="0">
                <a:solidFill>
                  <a:schemeClr val="dk1"/>
                </a:solidFill>
                <a:latin typeface="Calibri"/>
                <a:ea typeface="Calibri"/>
                <a:cs typeface="Calibri"/>
                <a:sym typeface="Calibri"/>
              </a:rPr>
              <a:t>Is it fair, just and reasonable to impose a duty of care?</a:t>
            </a:r>
            <a:endParaRPr dirty="0">
              <a:latin typeface="Calibri"/>
              <a:ea typeface="Calibri"/>
              <a:cs typeface="Calibri"/>
              <a:sym typeface="Calibri"/>
            </a:endParaRPr>
          </a:p>
          <a:p>
            <a:pPr marL="342900" lvl="0" indent="-342900" algn="l" rtl="0">
              <a:lnSpc>
                <a:spcPct val="80000"/>
              </a:lnSpc>
              <a:spcBef>
                <a:spcPts val="560"/>
              </a:spcBef>
              <a:spcAft>
                <a:spcPts val="0"/>
              </a:spcAft>
              <a:buNone/>
            </a:pPr>
            <a:endParaRPr dirty="0">
              <a:solidFill>
                <a:schemeClr val="dk1"/>
              </a:solidFill>
              <a:latin typeface="Calibri"/>
              <a:ea typeface="Calibri"/>
              <a:cs typeface="Calibri"/>
              <a:sym typeface="Calibri"/>
            </a:endParaRPr>
          </a:p>
          <a:p>
            <a:pPr marL="342900" lvl="0" indent="-342900" algn="l" rtl="0">
              <a:lnSpc>
                <a:spcPct val="80000"/>
              </a:lnSpc>
              <a:spcBef>
                <a:spcPts val="560"/>
              </a:spcBef>
              <a:spcAft>
                <a:spcPts val="0"/>
              </a:spcAft>
              <a:buNone/>
            </a:pPr>
            <a:endParaRPr dirty="0">
              <a:solidFill>
                <a:schemeClr val="dk1"/>
              </a:solidFill>
              <a:latin typeface="Calibri"/>
              <a:ea typeface="Calibri"/>
              <a:cs typeface="Calibri"/>
              <a:sym typeface="Calibri"/>
            </a:endParaRPr>
          </a:p>
          <a:p>
            <a:pPr marL="0" lvl="0" indent="0" algn="l" rtl="0">
              <a:spcBef>
                <a:spcPts val="0"/>
              </a:spcBef>
              <a:spcAft>
                <a:spcPts val="1600"/>
              </a:spcAft>
              <a:buNone/>
            </a:pPr>
            <a:endParaRPr dirty="0"/>
          </a:p>
        </p:txBody>
      </p:sp>
      <p:pic>
        <p:nvPicPr>
          <p:cNvPr id="144" name="Google Shape;144;p26"/>
          <p:cNvPicPr preferRelativeResize="0"/>
          <p:nvPr/>
        </p:nvPicPr>
        <p:blipFill>
          <a:blip r:embed="rId3">
            <a:alphaModFix/>
          </a:blip>
          <a:stretch>
            <a:fillRect/>
          </a:stretch>
        </p:blipFill>
        <p:spPr>
          <a:xfrm>
            <a:off x="3389688" y="3594075"/>
            <a:ext cx="2364624" cy="133009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27"/>
          <p:cNvSpPr txBox="1">
            <a:spLocks noGrp="1"/>
          </p:cNvSpPr>
          <p:nvPr>
            <p:ph type="title"/>
          </p:nvPr>
        </p:nvSpPr>
        <p:spPr>
          <a:xfrm>
            <a:off x="457200" y="205978"/>
            <a:ext cx="8229600" cy="8574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GB" sz="2800" dirty="0">
                <a:solidFill>
                  <a:srgbClr val="000000"/>
                </a:solidFill>
                <a:latin typeface="Lobster"/>
                <a:ea typeface="Lobster"/>
                <a:cs typeface="Lobster"/>
                <a:sym typeface="Lobster"/>
              </a:rPr>
              <a:t>In the light of Robinson...</a:t>
            </a:r>
            <a:endParaRPr sz="2800" dirty="0">
              <a:solidFill>
                <a:srgbClr val="000000"/>
              </a:solidFill>
              <a:latin typeface="Lobster"/>
              <a:ea typeface="Lobster"/>
              <a:cs typeface="Lobster"/>
              <a:sym typeface="Lobster"/>
            </a:endParaRPr>
          </a:p>
        </p:txBody>
      </p:sp>
      <p:sp>
        <p:nvSpPr>
          <p:cNvPr id="150" name="Google Shape;150;p27"/>
          <p:cNvSpPr txBox="1">
            <a:spLocks noGrp="1"/>
          </p:cNvSpPr>
          <p:nvPr>
            <p:ph type="body" idx="1"/>
          </p:nvPr>
        </p:nvSpPr>
        <p:spPr>
          <a:xfrm>
            <a:off x="457200" y="1200150"/>
            <a:ext cx="8229600" cy="3394500"/>
          </a:xfrm>
          <a:prstGeom prst="rect">
            <a:avLst/>
          </a:prstGeom>
        </p:spPr>
        <p:txBody>
          <a:bodyPr spcFirstLastPara="1" wrap="square" lIns="91425" tIns="45700" rIns="91425" bIns="45700" anchor="t" anchorCtr="0">
            <a:noAutofit/>
          </a:bodyPr>
          <a:lstStyle/>
          <a:p>
            <a:pPr marL="0" marR="139700" lvl="0" indent="0" algn="l" rtl="0">
              <a:lnSpc>
                <a:spcPct val="72000"/>
              </a:lnSpc>
              <a:spcBef>
                <a:spcPts val="0"/>
              </a:spcBef>
              <a:spcAft>
                <a:spcPts val="0"/>
              </a:spcAft>
              <a:buNone/>
            </a:pPr>
            <a:r>
              <a:rPr lang="en-GB" sz="1800" dirty="0">
                <a:solidFill>
                  <a:srgbClr val="000000"/>
                </a:solidFill>
                <a:highlight>
                  <a:srgbClr val="FFFFFF"/>
                </a:highlight>
                <a:latin typeface="Calibri"/>
                <a:ea typeface="Calibri"/>
                <a:cs typeface="Calibri"/>
                <a:sym typeface="Calibri"/>
              </a:rPr>
              <a:t>Robinson v Chief Constable of West Yorkshire Police [2018]</a:t>
            </a:r>
            <a:endParaRPr sz="1800" dirty="0">
              <a:solidFill>
                <a:srgbClr val="000000"/>
              </a:solidFill>
              <a:highlight>
                <a:srgbClr val="FFFFFF"/>
              </a:highlight>
              <a:latin typeface="Calibri"/>
              <a:ea typeface="Calibri"/>
              <a:cs typeface="Calibri"/>
              <a:sym typeface="Calibri"/>
            </a:endParaRPr>
          </a:p>
          <a:p>
            <a:pPr marL="0" marR="139700" lvl="0" indent="0" algn="l" rtl="0">
              <a:lnSpc>
                <a:spcPct val="72000"/>
              </a:lnSpc>
              <a:spcBef>
                <a:spcPts val="0"/>
              </a:spcBef>
              <a:spcAft>
                <a:spcPts val="0"/>
              </a:spcAft>
              <a:buNone/>
            </a:pPr>
            <a:endParaRPr sz="1800" dirty="0">
              <a:solidFill>
                <a:srgbClr val="000000"/>
              </a:solidFill>
              <a:highlight>
                <a:srgbClr val="FFFFFF"/>
              </a:highlight>
              <a:latin typeface="Calibri"/>
              <a:ea typeface="Calibri"/>
              <a:cs typeface="Calibri"/>
              <a:sym typeface="Calibri"/>
            </a:endParaRPr>
          </a:p>
          <a:p>
            <a:pPr marL="0" marR="139700" lvl="0" indent="0" algn="l" rtl="0">
              <a:lnSpc>
                <a:spcPct val="72000"/>
              </a:lnSpc>
              <a:spcBef>
                <a:spcPts val="0"/>
              </a:spcBef>
              <a:spcAft>
                <a:spcPts val="0"/>
              </a:spcAft>
              <a:buNone/>
            </a:pPr>
            <a:r>
              <a:rPr lang="en-GB" sz="1800" dirty="0">
                <a:solidFill>
                  <a:srgbClr val="000000"/>
                </a:solidFill>
                <a:highlight>
                  <a:srgbClr val="FFFFFF"/>
                </a:highlight>
                <a:latin typeface="Calibri"/>
                <a:ea typeface="Calibri"/>
                <a:cs typeface="Calibri"/>
                <a:sym typeface="Calibri"/>
              </a:rPr>
              <a:t>You do NOT need to use Caparo v Dickman where:</a:t>
            </a:r>
            <a:endParaRPr sz="1800" dirty="0">
              <a:solidFill>
                <a:srgbClr val="000000"/>
              </a:solidFill>
              <a:highlight>
                <a:srgbClr val="FFFFFF"/>
              </a:highlight>
              <a:latin typeface="Calibri"/>
              <a:ea typeface="Calibri"/>
              <a:cs typeface="Calibri"/>
              <a:sym typeface="Calibri"/>
            </a:endParaRPr>
          </a:p>
          <a:p>
            <a:pPr marL="457200" marR="139700" lvl="0" indent="-342900" algn="l" rtl="0">
              <a:lnSpc>
                <a:spcPct val="72000"/>
              </a:lnSpc>
              <a:spcBef>
                <a:spcPts val="0"/>
              </a:spcBef>
              <a:spcAft>
                <a:spcPts val="0"/>
              </a:spcAft>
              <a:buClr>
                <a:srgbClr val="000000"/>
              </a:buClr>
              <a:buSzPts val="1800"/>
              <a:buFont typeface="Calibri"/>
              <a:buChar char="-"/>
            </a:pPr>
            <a:r>
              <a:rPr lang="en-GB" sz="1800" dirty="0">
                <a:solidFill>
                  <a:srgbClr val="000000"/>
                </a:solidFill>
                <a:highlight>
                  <a:srgbClr val="FFFFFF"/>
                </a:highlight>
                <a:latin typeface="Calibri"/>
                <a:ea typeface="Calibri"/>
                <a:cs typeface="Calibri"/>
                <a:sym typeface="Calibri"/>
              </a:rPr>
              <a:t>Recognised duty/precedent</a:t>
            </a:r>
            <a:endParaRPr sz="1800" dirty="0">
              <a:solidFill>
                <a:srgbClr val="000000"/>
              </a:solidFill>
              <a:highlight>
                <a:srgbClr val="FFFFFF"/>
              </a:highlight>
              <a:latin typeface="Calibri"/>
              <a:ea typeface="Calibri"/>
              <a:cs typeface="Calibri"/>
              <a:sym typeface="Calibri"/>
            </a:endParaRPr>
          </a:p>
          <a:p>
            <a:pPr marL="457200" marR="139700" lvl="0" indent="-342900" algn="l" rtl="0">
              <a:lnSpc>
                <a:spcPct val="72000"/>
              </a:lnSpc>
              <a:spcBef>
                <a:spcPts val="0"/>
              </a:spcBef>
              <a:spcAft>
                <a:spcPts val="0"/>
              </a:spcAft>
              <a:buClr>
                <a:srgbClr val="000000"/>
              </a:buClr>
              <a:buSzPts val="1800"/>
              <a:buFont typeface="Calibri"/>
              <a:buChar char="-"/>
            </a:pPr>
            <a:r>
              <a:rPr lang="en-GB" sz="1800" dirty="0">
                <a:solidFill>
                  <a:srgbClr val="000000"/>
                </a:solidFill>
                <a:highlight>
                  <a:srgbClr val="FFFFFF"/>
                </a:highlight>
                <a:latin typeface="Calibri"/>
                <a:ea typeface="Calibri"/>
                <a:cs typeface="Calibri"/>
                <a:sym typeface="Calibri"/>
              </a:rPr>
              <a:t>Reason by analogy</a:t>
            </a:r>
            <a:endParaRPr sz="1800" dirty="0">
              <a:solidFill>
                <a:srgbClr val="000000"/>
              </a:solidFill>
              <a:highlight>
                <a:srgbClr val="FFFFFF"/>
              </a:highlight>
              <a:latin typeface="Calibri"/>
              <a:ea typeface="Calibri"/>
              <a:cs typeface="Calibri"/>
              <a:sym typeface="Calibri"/>
            </a:endParaRPr>
          </a:p>
          <a:p>
            <a:pPr marL="0" marR="139700" lvl="0" indent="0" algn="l" rtl="0">
              <a:lnSpc>
                <a:spcPct val="72000"/>
              </a:lnSpc>
              <a:spcBef>
                <a:spcPts val="0"/>
              </a:spcBef>
              <a:spcAft>
                <a:spcPts val="0"/>
              </a:spcAft>
              <a:buNone/>
            </a:pPr>
            <a:endParaRPr sz="1800" dirty="0">
              <a:solidFill>
                <a:srgbClr val="000000"/>
              </a:solidFill>
              <a:highlight>
                <a:srgbClr val="FFFFFF"/>
              </a:highlight>
              <a:latin typeface="Calibri"/>
              <a:ea typeface="Calibri"/>
              <a:cs typeface="Calibri"/>
              <a:sym typeface="Calibri"/>
            </a:endParaRPr>
          </a:p>
          <a:p>
            <a:pPr marL="0" marR="139700" lvl="0" indent="0" algn="l" rtl="0">
              <a:lnSpc>
                <a:spcPct val="72000"/>
              </a:lnSpc>
              <a:spcBef>
                <a:spcPts val="0"/>
              </a:spcBef>
              <a:spcAft>
                <a:spcPts val="0"/>
              </a:spcAft>
              <a:buNone/>
            </a:pPr>
            <a:r>
              <a:rPr lang="en-GB" sz="1800" dirty="0">
                <a:solidFill>
                  <a:srgbClr val="000000"/>
                </a:solidFill>
                <a:highlight>
                  <a:srgbClr val="FFFFFF"/>
                </a:highlight>
                <a:latin typeface="Calibri"/>
                <a:ea typeface="Calibri"/>
                <a:cs typeface="Calibri"/>
                <a:sym typeface="Calibri"/>
              </a:rPr>
              <a:t>You SHOULD use Caparo where there is a </a:t>
            </a:r>
            <a:r>
              <a:rPr lang="en-GB" sz="1800" u="sng" dirty="0">
                <a:solidFill>
                  <a:srgbClr val="000000"/>
                </a:solidFill>
                <a:highlight>
                  <a:srgbClr val="FFFFFF"/>
                </a:highlight>
                <a:latin typeface="Calibri"/>
                <a:ea typeface="Calibri"/>
                <a:cs typeface="Calibri"/>
                <a:sym typeface="Calibri"/>
              </a:rPr>
              <a:t>novel</a:t>
            </a:r>
            <a:r>
              <a:rPr lang="en-GB" sz="1800" dirty="0">
                <a:solidFill>
                  <a:srgbClr val="000000"/>
                </a:solidFill>
                <a:highlight>
                  <a:srgbClr val="FFFFFF"/>
                </a:highlight>
                <a:latin typeface="Calibri"/>
                <a:ea typeface="Calibri"/>
                <a:cs typeface="Calibri"/>
                <a:sym typeface="Calibri"/>
              </a:rPr>
              <a:t> situation</a:t>
            </a:r>
            <a:endParaRPr sz="1800" dirty="0">
              <a:solidFill>
                <a:srgbClr val="000000"/>
              </a:solidFill>
              <a:highlight>
                <a:srgbClr val="FFFFFF"/>
              </a:highlight>
              <a:latin typeface="Calibri"/>
              <a:ea typeface="Calibri"/>
              <a:cs typeface="Calibri"/>
              <a:sym typeface="Calibri"/>
            </a:endParaRPr>
          </a:p>
          <a:p>
            <a:pPr marL="457200" marR="139700" lvl="0" indent="0" algn="l" rtl="0">
              <a:lnSpc>
                <a:spcPct val="72000"/>
              </a:lnSpc>
              <a:spcBef>
                <a:spcPts val="0"/>
              </a:spcBef>
              <a:spcAft>
                <a:spcPts val="0"/>
              </a:spcAft>
              <a:buNone/>
            </a:pPr>
            <a:endParaRPr sz="3400" dirty="0">
              <a:solidFill>
                <a:srgbClr val="000000"/>
              </a:solidFill>
              <a:highlight>
                <a:srgbClr val="FFFFFF"/>
              </a:highlight>
              <a:latin typeface="Oswald"/>
              <a:ea typeface="Oswald"/>
              <a:cs typeface="Oswald"/>
              <a:sym typeface="Oswald"/>
            </a:endParaRPr>
          </a:p>
          <a:p>
            <a:pPr marL="0" lvl="0" indent="0" algn="l" rtl="0">
              <a:spcBef>
                <a:spcPts val="640"/>
              </a:spcBef>
              <a:spcAft>
                <a:spcPts val="0"/>
              </a:spcAft>
              <a:buNone/>
            </a:pPr>
            <a:endParaRPr dirty="0"/>
          </a:p>
        </p:txBody>
      </p:sp>
      <p:pic>
        <p:nvPicPr>
          <p:cNvPr id="151" name="Google Shape;151;p27"/>
          <p:cNvPicPr preferRelativeResize="0"/>
          <p:nvPr/>
        </p:nvPicPr>
        <p:blipFill>
          <a:blip r:embed="rId3">
            <a:alphaModFix/>
          </a:blip>
          <a:stretch>
            <a:fillRect/>
          </a:stretch>
        </p:blipFill>
        <p:spPr>
          <a:xfrm>
            <a:off x="3252775" y="3261500"/>
            <a:ext cx="2638425" cy="17335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2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latin typeface="Lobster"/>
                <a:ea typeface="Lobster"/>
                <a:cs typeface="Lobster"/>
                <a:sym typeface="Lobster"/>
              </a:rPr>
              <a:t>What is breach of duty?</a:t>
            </a:r>
            <a:endParaRPr dirty="0">
              <a:latin typeface="Lobster"/>
              <a:ea typeface="Lobster"/>
              <a:cs typeface="Lobster"/>
              <a:sym typeface="Lobster"/>
            </a:endParaRPr>
          </a:p>
        </p:txBody>
      </p:sp>
      <p:sp>
        <p:nvSpPr>
          <p:cNvPr id="157" name="Google Shape;157;p2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lnSpc>
                <a:spcPct val="90000"/>
              </a:lnSpc>
              <a:spcBef>
                <a:spcPts val="0"/>
              </a:spcBef>
              <a:spcAft>
                <a:spcPts val="0"/>
              </a:spcAft>
              <a:buClr>
                <a:srgbClr val="FF0000"/>
              </a:buClr>
              <a:buSzPts val="2800"/>
              <a:buFont typeface="Arial"/>
              <a:buNone/>
            </a:pPr>
            <a:r>
              <a:rPr lang="en-GB" dirty="0">
                <a:solidFill>
                  <a:schemeClr val="dk1"/>
                </a:solidFill>
                <a:latin typeface="Calibri"/>
                <a:ea typeface="Calibri"/>
                <a:cs typeface="Calibri"/>
                <a:sym typeface="Calibri"/>
              </a:rPr>
              <a:t>The key question that the court asks in order to determine whether a duty of care has been breached is:</a:t>
            </a:r>
            <a:endParaRPr dirty="0">
              <a:solidFill>
                <a:schemeClr val="dk1"/>
              </a:solidFill>
              <a:latin typeface="Calibri"/>
              <a:ea typeface="Calibri"/>
              <a:cs typeface="Calibri"/>
              <a:sym typeface="Calibri"/>
            </a:endParaRPr>
          </a:p>
          <a:p>
            <a:pPr marL="0" lvl="0" indent="0" algn="l" rtl="0">
              <a:lnSpc>
                <a:spcPct val="90000"/>
              </a:lnSpc>
              <a:spcBef>
                <a:spcPts val="560"/>
              </a:spcBef>
              <a:spcAft>
                <a:spcPts val="0"/>
              </a:spcAft>
              <a:buClr>
                <a:schemeClr val="dk1"/>
              </a:buClr>
              <a:buSzPts val="2800"/>
              <a:buFont typeface="Arial"/>
              <a:buNone/>
            </a:pPr>
            <a:endParaRPr dirty="0">
              <a:solidFill>
                <a:srgbClr val="FF0000"/>
              </a:solidFill>
              <a:latin typeface="Calibri"/>
              <a:ea typeface="Calibri"/>
              <a:cs typeface="Calibri"/>
              <a:sym typeface="Calibri"/>
            </a:endParaRPr>
          </a:p>
          <a:p>
            <a:pPr marL="0" lvl="0" indent="0" algn="l" rtl="0">
              <a:lnSpc>
                <a:spcPct val="90000"/>
              </a:lnSpc>
              <a:spcBef>
                <a:spcPts val="640"/>
              </a:spcBef>
              <a:spcAft>
                <a:spcPts val="0"/>
              </a:spcAft>
              <a:buNone/>
            </a:pPr>
            <a:r>
              <a:rPr lang="en-GB" b="1" dirty="0">
                <a:solidFill>
                  <a:schemeClr val="dk1"/>
                </a:solidFill>
                <a:latin typeface="Calibri"/>
                <a:ea typeface="Calibri"/>
                <a:cs typeface="Calibri"/>
                <a:sym typeface="Calibri"/>
              </a:rPr>
              <a:t>‘Did the defendant behave as a </a:t>
            </a:r>
            <a:r>
              <a:rPr lang="en-GB" b="1" u="sng" dirty="0">
                <a:solidFill>
                  <a:srgbClr val="666666"/>
                </a:solidFill>
                <a:latin typeface="Calibri"/>
                <a:ea typeface="Calibri"/>
                <a:cs typeface="Calibri"/>
                <a:sym typeface="Calibri"/>
              </a:rPr>
              <a:t>reasonable man</a:t>
            </a:r>
            <a:r>
              <a:rPr lang="en-GB" b="1" dirty="0">
                <a:solidFill>
                  <a:srgbClr val="FF0000"/>
                </a:solidFill>
                <a:latin typeface="Calibri"/>
                <a:ea typeface="Calibri"/>
                <a:cs typeface="Calibri"/>
                <a:sym typeface="Calibri"/>
              </a:rPr>
              <a:t> </a:t>
            </a:r>
            <a:r>
              <a:rPr lang="en-GB" b="1" dirty="0">
                <a:solidFill>
                  <a:schemeClr val="dk1"/>
                </a:solidFill>
                <a:latin typeface="Calibri"/>
                <a:ea typeface="Calibri"/>
                <a:cs typeface="Calibri"/>
                <a:sym typeface="Calibri"/>
              </a:rPr>
              <a:t>would have in the same circumstances?’</a:t>
            </a:r>
            <a:endParaRPr b="1" dirty="0">
              <a:solidFill>
                <a:schemeClr val="dk1"/>
              </a:solidFill>
              <a:latin typeface="Calibri"/>
              <a:ea typeface="Calibri"/>
              <a:cs typeface="Calibri"/>
              <a:sym typeface="Calibri"/>
            </a:endParaRPr>
          </a:p>
          <a:p>
            <a:pPr marL="0" lvl="0" indent="0" algn="l" rtl="0">
              <a:lnSpc>
                <a:spcPct val="90000"/>
              </a:lnSpc>
              <a:spcBef>
                <a:spcPts val="640"/>
              </a:spcBef>
              <a:spcAft>
                <a:spcPts val="0"/>
              </a:spcAft>
              <a:buNone/>
            </a:pPr>
            <a:endParaRPr b="1" dirty="0">
              <a:solidFill>
                <a:schemeClr val="dk1"/>
              </a:solidFill>
              <a:latin typeface="Calibri"/>
              <a:ea typeface="Calibri"/>
              <a:cs typeface="Calibri"/>
              <a:sym typeface="Calibri"/>
            </a:endParaRPr>
          </a:p>
          <a:p>
            <a:pPr marL="0" lvl="0" indent="0" algn="l" rtl="0">
              <a:lnSpc>
                <a:spcPct val="90000"/>
              </a:lnSpc>
              <a:spcBef>
                <a:spcPts val="640"/>
              </a:spcBef>
              <a:spcAft>
                <a:spcPts val="0"/>
              </a:spcAft>
              <a:buNone/>
            </a:pPr>
            <a:r>
              <a:rPr lang="en-GB" dirty="0">
                <a:solidFill>
                  <a:srgbClr val="666666"/>
                </a:solidFill>
                <a:latin typeface="Calibri"/>
                <a:ea typeface="Calibri"/>
                <a:cs typeface="Calibri"/>
                <a:sym typeface="Calibri"/>
              </a:rPr>
              <a:t>Special characteristics may be taken into account:</a:t>
            </a:r>
            <a:endParaRPr dirty="0">
              <a:solidFill>
                <a:srgbClr val="666666"/>
              </a:solidFill>
              <a:latin typeface="Calibri"/>
              <a:ea typeface="Calibri"/>
              <a:cs typeface="Calibri"/>
              <a:sym typeface="Calibri"/>
            </a:endParaRPr>
          </a:p>
          <a:p>
            <a:pPr marL="457200" lvl="0" indent="-342900" algn="l" rtl="0">
              <a:lnSpc>
                <a:spcPct val="90000"/>
              </a:lnSpc>
              <a:spcBef>
                <a:spcPts val="640"/>
              </a:spcBef>
              <a:spcAft>
                <a:spcPts val="0"/>
              </a:spcAft>
              <a:buClr>
                <a:srgbClr val="666666"/>
              </a:buClr>
              <a:buSzPts val="1800"/>
              <a:buFont typeface="Calibri"/>
              <a:buAutoNum type="arabicPeriod"/>
            </a:pPr>
            <a:r>
              <a:rPr lang="en-GB" dirty="0">
                <a:solidFill>
                  <a:srgbClr val="666666"/>
                </a:solidFill>
                <a:latin typeface="Calibri"/>
                <a:ea typeface="Calibri"/>
                <a:cs typeface="Calibri"/>
                <a:sym typeface="Calibri"/>
              </a:rPr>
              <a:t>Learners</a:t>
            </a:r>
            <a:endParaRPr dirty="0">
              <a:solidFill>
                <a:srgbClr val="666666"/>
              </a:solidFill>
              <a:latin typeface="Calibri"/>
              <a:ea typeface="Calibri"/>
              <a:cs typeface="Calibri"/>
              <a:sym typeface="Calibri"/>
            </a:endParaRPr>
          </a:p>
          <a:p>
            <a:pPr marL="457200" lvl="0" indent="-342900" algn="l" rtl="0">
              <a:lnSpc>
                <a:spcPct val="90000"/>
              </a:lnSpc>
              <a:spcBef>
                <a:spcPts val="0"/>
              </a:spcBef>
              <a:spcAft>
                <a:spcPts val="0"/>
              </a:spcAft>
              <a:buClr>
                <a:srgbClr val="666666"/>
              </a:buClr>
              <a:buSzPts val="1800"/>
              <a:buFont typeface="Calibri"/>
              <a:buAutoNum type="arabicPeriod"/>
            </a:pPr>
            <a:r>
              <a:rPr lang="en-GB" dirty="0">
                <a:solidFill>
                  <a:srgbClr val="666666"/>
                </a:solidFill>
                <a:latin typeface="Calibri"/>
                <a:ea typeface="Calibri"/>
                <a:cs typeface="Calibri"/>
                <a:sym typeface="Calibri"/>
              </a:rPr>
              <a:t>Professionals</a:t>
            </a:r>
            <a:endParaRPr dirty="0">
              <a:solidFill>
                <a:srgbClr val="666666"/>
              </a:solidFill>
              <a:latin typeface="Calibri"/>
              <a:ea typeface="Calibri"/>
              <a:cs typeface="Calibri"/>
              <a:sym typeface="Calibri"/>
            </a:endParaRPr>
          </a:p>
          <a:p>
            <a:pPr marL="457200" lvl="0" indent="-342900" algn="l" rtl="0">
              <a:lnSpc>
                <a:spcPct val="90000"/>
              </a:lnSpc>
              <a:spcBef>
                <a:spcPts val="0"/>
              </a:spcBef>
              <a:spcAft>
                <a:spcPts val="0"/>
              </a:spcAft>
              <a:buClr>
                <a:srgbClr val="666666"/>
              </a:buClr>
              <a:buSzPts val="1800"/>
              <a:buFont typeface="Calibri"/>
              <a:buAutoNum type="arabicPeriod"/>
            </a:pPr>
            <a:r>
              <a:rPr lang="en-GB" dirty="0">
                <a:solidFill>
                  <a:srgbClr val="666666"/>
                </a:solidFill>
                <a:latin typeface="Calibri"/>
                <a:ea typeface="Calibri"/>
                <a:cs typeface="Calibri"/>
                <a:sym typeface="Calibri"/>
              </a:rPr>
              <a:t>Children</a:t>
            </a:r>
            <a:endParaRPr dirty="0">
              <a:solidFill>
                <a:srgbClr val="666666"/>
              </a:solidFill>
              <a:latin typeface="Calibri"/>
              <a:ea typeface="Calibri"/>
              <a:cs typeface="Calibri"/>
              <a:sym typeface="Calibri"/>
            </a:endParaRPr>
          </a:p>
          <a:p>
            <a:pPr marL="0" lvl="0" indent="0" algn="l" rtl="0">
              <a:spcBef>
                <a:spcPts val="0"/>
              </a:spcBef>
              <a:spcAft>
                <a:spcPts val="1600"/>
              </a:spcAft>
              <a:buNone/>
            </a:pPr>
            <a:endParaRPr dirty="0"/>
          </a:p>
        </p:txBody>
      </p:sp>
      <p:pic>
        <p:nvPicPr>
          <p:cNvPr id="158" name="Google Shape;158;p28"/>
          <p:cNvPicPr preferRelativeResize="0"/>
          <p:nvPr/>
        </p:nvPicPr>
        <p:blipFill rotWithShape="1">
          <a:blip r:embed="rId3">
            <a:alphaModFix/>
          </a:blip>
          <a:srcRect b="7842"/>
          <a:stretch/>
        </p:blipFill>
        <p:spPr>
          <a:xfrm>
            <a:off x="5792300" y="2631875"/>
            <a:ext cx="1983100" cy="224044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29"/>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latin typeface="Lobster"/>
                <a:ea typeface="Lobster"/>
                <a:cs typeface="Lobster"/>
                <a:sym typeface="Lobster"/>
              </a:rPr>
              <a:t>What is breach of duty?</a:t>
            </a:r>
            <a:endParaRPr dirty="0">
              <a:latin typeface="Lobster"/>
              <a:ea typeface="Lobster"/>
              <a:cs typeface="Lobster"/>
              <a:sym typeface="Lobster"/>
            </a:endParaRPr>
          </a:p>
        </p:txBody>
      </p:sp>
      <p:sp>
        <p:nvSpPr>
          <p:cNvPr id="164" name="Google Shape;164;p2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solidFill>
                  <a:srgbClr val="000000"/>
                </a:solidFill>
                <a:latin typeface="Calibri"/>
                <a:ea typeface="Calibri"/>
                <a:cs typeface="Calibri"/>
                <a:sym typeface="Calibri"/>
              </a:rPr>
              <a:t>Risk factors are also taken into account when deciding how the reasonable man would have acted:</a:t>
            </a:r>
            <a:endParaRPr dirty="0">
              <a:solidFill>
                <a:srgbClr val="000000"/>
              </a:solidFill>
              <a:latin typeface="Calibri"/>
              <a:ea typeface="Calibri"/>
              <a:cs typeface="Calibri"/>
              <a:sym typeface="Calibri"/>
            </a:endParaRPr>
          </a:p>
          <a:p>
            <a:pPr marL="457200" lvl="0" indent="-342900" algn="l" rtl="0">
              <a:spcBef>
                <a:spcPts val="1600"/>
              </a:spcBef>
              <a:spcAft>
                <a:spcPts val="0"/>
              </a:spcAft>
              <a:buClr>
                <a:srgbClr val="434343"/>
              </a:buClr>
              <a:buSzPts val="1800"/>
              <a:buFont typeface="Calibri"/>
              <a:buAutoNum type="arabicPeriod"/>
            </a:pPr>
            <a:r>
              <a:rPr lang="en-GB" dirty="0">
                <a:solidFill>
                  <a:srgbClr val="434343"/>
                </a:solidFill>
                <a:latin typeface="Calibri"/>
                <a:ea typeface="Calibri"/>
                <a:cs typeface="Calibri"/>
                <a:sym typeface="Calibri"/>
              </a:rPr>
              <a:t>The degree of risk</a:t>
            </a:r>
            <a:endParaRPr dirty="0">
              <a:solidFill>
                <a:srgbClr val="434343"/>
              </a:solidFill>
              <a:latin typeface="Calibri"/>
              <a:ea typeface="Calibri"/>
              <a:cs typeface="Calibri"/>
              <a:sym typeface="Calibri"/>
            </a:endParaRPr>
          </a:p>
          <a:p>
            <a:pPr marL="457200" lvl="0" indent="-342900" algn="l" rtl="0">
              <a:spcBef>
                <a:spcPts val="0"/>
              </a:spcBef>
              <a:spcAft>
                <a:spcPts val="0"/>
              </a:spcAft>
              <a:buClr>
                <a:srgbClr val="434343"/>
              </a:buClr>
              <a:buSzPts val="1800"/>
              <a:buFont typeface="Calibri"/>
              <a:buAutoNum type="arabicPeriod"/>
            </a:pPr>
            <a:r>
              <a:rPr lang="en-GB" dirty="0">
                <a:solidFill>
                  <a:srgbClr val="434343"/>
                </a:solidFill>
                <a:latin typeface="Calibri"/>
                <a:ea typeface="Calibri"/>
                <a:cs typeface="Calibri"/>
                <a:sym typeface="Calibri"/>
              </a:rPr>
              <a:t>The potential seriousness of the likely harm</a:t>
            </a:r>
            <a:endParaRPr dirty="0">
              <a:solidFill>
                <a:srgbClr val="434343"/>
              </a:solidFill>
              <a:latin typeface="Calibri"/>
              <a:ea typeface="Calibri"/>
              <a:cs typeface="Calibri"/>
              <a:sym typeface="Calibri"/>
            </a:endParaRPr>
          </a:p>
          <a:p>
            <a:pPr marL="457200" lvl="0" indent="-342900" algn="l" rtl="0">
              <a:spcBef>
                <a:spcPts val="0"/>
              </a:spcBef>
              <a:spcAft>
                <a:spcPts val="0"/>
              </a:spcAft>
              <a:buClr>
                <a:srgbClr val="434343"/>
              </a:buClr>
              <a:buSzPts val="1800"/>
              <a:buFont typeface="Calibri"/>
              <a:buAutoNum type="arabicPeriod"/>
            </a:pPr>
            <a:r>
              <a:rPr lang="en-GB" dirty="0">
                <a:solidFill>
                  <a:srgbClr val="434343"/>
                </a:solidFill>
                <a:latin typeface="Calibri"/>
                <a:ea typeface="Calibri"/>
                <a:cs typeface="Calibri"/>
                <a:sym typeface="Calibri"/>
              </a:rPr>
              <a:t>The cost and practicality of taking precautions</a:t>
            </a:r>
            <a:endParaRPr dirty="0">
              <a:solidFill>
                <a:srgbClr val="434343"/>
              </a:solidFill>
              <a:latin typeface="Calibri"/>
              <a:ea typeface="Calibri"/>
              <a:cs typeface="Calibri"/>
              <a:sym typeface="Calibri"/>
            </a:endParaRPr>
          </a:p>
          <a:p>
            <a:pPr marL="457200" lvl="0" indent="-342900" algn="l" rtl="0">
              <a:spcBef>
                <a:spcPts val="0"/>
              </a:spcBef>
              <a:spcAft>
                <a:spcPts val="0"/>
              </a:spcAft>
              <a:buClr>
                <a:srgbClr val="434343"/>
              </a:buClr>
              <a:buSzPts val="1800"/>
              <a:buFont typeface="Calibri"/>
              <a:buAutoNum type="arabicPeriod"/>
            </a:pPr>
            <a:r>
              <a:rPr lang="en-GB" dirty="0">
                <a:solidFill>
                  <a:srgbClr val="434343"/>
                </a:solidFill>
                <a:latin typeface="Calibri"/>
                <a:ea typeface="Calibri"/>
                <a:cs typeface="Calibri"/>
                <a:sym typeface="Calibri"/>
              </a:rPr>
              <a:t>The potential benefits of the risk</a:t>
            </a:r>
            <a:endParaRPr dirty="0">
              <a:solidFill>
                <a:srgbClr val="434343"/>
              </a:solidFill>
              <a:latin typeface="Calibri"/>
              <a:ea typeface="Calibri"/>
              <a:cs typeface="Calibri"/>
              <a:sym typeface="Calibri"/>
            </a:endParaRPr>
          </a:p>
        </p:txBody>
      </p:sp>
      <p:pic>
        <p:nvPicPr>
          <p:cNvPr id="165" name="Google Shape;165;p29"/>
          <p:cNvPicPr preferRelativeResize="0"/>
          <p:nvPr/>
        </p:nvPicPr>
        <p:blipFill>
          <a:blip r:embed="rId3">
            <a:alphaModFix/>
          </a:blip>
          <a:stretch>
            <a:fillRect/>
          </a:stretch>
        </p:blipFill>
        <p:spPr>
          <a:xfrm>
            <a:off x="5387475" y="1841213"/>
            <a:ext cx="2784100" cy="203892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Google Shape;170;p30"/>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latin typeface="Lobster"/>
                <a:ea typeface="Lobster"/>
                <a:cs typeface="Lobster"/>
                <a:sym typeface="Lobster"/>
              </a:rPr>
              <a:t>What is damage?</a:t>
            </a:r>
            <a:endParaRPr dirty="0">
              <a:latin typeface="Lobster"/>
              <a:ea typeface="Lobster"/>
              <a:cs typeface="Lobster"/>
              <a:sym typeface="Lobster"/>
            </a:endParaRPr>
          </a:p>
        </p:txBody>
      </p:sp>
      <p:sp>
        <p:nvSpPr>
          <p:cNvPr id="171" name="Google Shape;171;p3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42900" algn="l" rtl="0">
              <a:spcBef>
                <a:spcPts val="0"/>
              </a:spcBef>
              <a:spcAft>
                <a:spcPts val="0"/>
              </a:spcAft>
              <a:buSzPts val="1800"/>
              <a:buAutoNum type="arabicPeriod"/>
            </a:pPr>
            <a:r>
              <a:rPr lang="en-GB" dirty="0"/>
              <a:t>The D’s breach of duty must have CAUSED the damage:</a:t>
            </a:r>
            <a:endParaRPr dirty="0"/>
          </a:p>
          <a:p>
            <a:pPr marL="457200" lvl="0" indent="-342900" algn="l" rtl="0">
              <a:lnSpc>
                <a:spcPct val="100000"/>
              </a:lnSpc>
              <a:spcBef>
                <a:spcPts val="0"/>
              </a:spcBef>
              <a:spcAft>
                <a:spcPts val="0"/>
              </a:spcAft>
              <a:buSzPts val="1800"/>
              <a:buFont typeface="Calibri"/>
              <a:buChar char="-"/>
            </a:pPr>
            <a:r>
              <a:rPr lang="en-GB" dirty="0">
                <a:solidFill>
                  <a:schemeClr val="dk1"/>
                </a:solidFill>
                <a:latin typeface="Calibri"/>
                <a:ea typeface="Calibri"/>
                <a:cs typeface="Calibri"/>
                <a:sym typeface="Calibri"/>
              </a:rPr>
              <a:t>To do this it uses the</a:t>
            </a:r>
            <a:r>
              <a:rPr lang="en-GB" u="sng" dirty="0">
                <a:solidFill>
                  <a:srgbClr val="666666"/>
                </a:solidFill>
                <a:latin typeface="Calibri"/>
                <a:ea typeface="Calibri"/>
                <a:cs typeface="Calibri"/>
                <a:sym typeface="Calibri"/>
              </a:rPr>
              <a:t> ‘BUT FOR’</a:t>
            </a:r>
            <a:r>
              <a:rPr lang="en-GB" dirty="0">
                <a:solidFill>
                  <a:srgbClr val="FF0000"/>
                </a:solidFill>
                <a:latin typeface="Calibri"/>
                <a:ea typeface="Calibri"/>
                <a:cs typeface="Calibri"/>
                <a:sym typeface="Calibri"/>
              </a:rPr>
              <a:t> </a:t>
            </a:r>
            <a:r>
              <a:rPr lang="en-GB" dirty="0">
                <a:solidFill>
                  <a:schemeClr val="dk1"/>
                </a:solidFill>
                <a:latin typeface="Calibri"/>
                <a:ea typeface="Calibri"/>
                <a:cs typeface="Calibri"/>
                <a:sym typeface="Calibri"/>
              </a:rPr>
              <a:t>test (factual causation)</a:t>
            </a:r>
            <a:endParaRPr dirty="0">
              <a:solidFill>
                <a:schemeClr val="dk1"/>
              </a:solidFill>
              <a:latin typeface="Calibri"/>
              <a:ea typeface="Calibri"/>
              <a:cs typeface="Calibri"/>
              <a:sym typeface="Calibri"/>
            </a:endParaRPr>
          </a:p>
          <a:p>
            <a:pPr marL="800100" lvl="0" indent="-342900" algn="l" rtl="0">
              <a:lnSpc>
                <a:spcPct val="100000"/>
              </a:lnSpc>
              <a:spcBef>
                <a:spcPts val="640"/>
              </a:spcBef>
              <a:spcAft>
                <a:spcPts val="0"/>
              </a:spcAft>
              <a:buNone/>
            </a:pPr>
            <a:r>
              <a:rPr lang="en-GB" dirty="0">
                <a:solidFill>
                  <a:srgbClr val="000000"/>
                </a:solidFill>
                <a:latin typeface="Calibri"/>
                <a:ea typeface="Calibri"/>
                <a:cs typeface="Calibri"/>
                <a:sym typeface="Calibri"/>
              </a:rPr>
              <a:t>‘</a:t>
            </a:r>
            <a:r>
              <a:rPr lang="en-GB" u="sng" dirty="0">
                <a:solidFill>
                  <a:srgbClr val="000000"/>
                </a:solidFill>
                <a:latin typeface="Calibri"/>
                <a:ea typeface="Calibri"/>
                <a:cs typeface="Calibri"/>
                <a:sym typeface="Calibri"/>
              </a:rPr>
              <a:t>But for</a:t>
            </a:r>
            <a:r>
              <a:rPr lang="en-GB" dirty="0">
                <a:solidFill>
                  <a:srgbClr val="000000"/>
                </a:solidFill>
                <a:latin typeface="Calibri"/>
                <a:ea typeface="Calibri"/>
                <a:cs typeface="Calibri"/>
                <a:sym typeface="Calibri"/>
              </a:rPr>
              <a:t> the D’s breach of duty, would the damage or injury have occurred?’</a:t>
            </a:r>
            <a:endParaRPr dirty="0">
              <a:solidFill>
                <a:srgbClr val="000000"/>
              </a:solidFill>
              <a:latin typeface="Calibri"/>
              <a:ea typeface="Calibri"/>
              <a:cs typeface="Calibri"/>
              <a:sym typeface="Calibri"/>
            </a:endParaRPr>
          </a:p>
          <a:p>
            <a:pPr marL="457200" lvl="0" indent="-342900" algn="l" rtl="0">
              <a:lnSpc>
                <a:spcPct val="100000"/>
              </a:lnSpc>
              <a:spcBef>
                <a:spcPts val="640"/>
              </a:spcBef>
              <a:spcAft>
                <a:spcPts val="0"/>
              </a:spcAft>
              <a:buClr>
                <a:srgbClr val="000000"/>
              </a:buClr>
              <a:buSzPts val="1800"/>
              <a:buFont typeface="Calibri"/>
              <a:buChar char="-"/>
            </a:pPr>
            <a:r>
              <a:rPr lang="en-GB" dirty="0">
                <a:solidFill>
                  <a:srgbClr val="000000"/>
                </a:solidFill>
                <a:latin typeface="Calibri"/>
                <a:ea typeface="Calibri"/>
                <a:cs typeface="Calibri"/>
                <a:sym typeface="Calibri"/>
              </a:rPr>
              <a:t>The </a:t>
            </a:r>
            <a:r>
              <a:rPr lang="en-GB" u="sng" dirty="0">
                <a:solidFill>
                  <a:srgbClr val="434343"/>
                </a:solidFill>
                <a:latin typeface="Calibri"/>
                <a:ea typeface="Calibri"/>
                <a:cs typeface="Calibri"/>
                <a:sym typeface="Calibri"/>
              </a:rPr>
              <a:t>thin skull rule </a:t>
            </a:r>
            <a:r>
              <a:rPr lang="en-GB" dirty="0">
                <a:solidFill>
                  <a:srgbClr val="000000"/>
                </a:solidFill>
                <a:latin typeface="Calibri"/>
                <a:ea typeface="Calibri"/>
                <a:cs typeface="Calibri"/>
                <a:sym typeface="Calibri"/>
              </a:rPr>
              <a:t>is also considered</a:t>
            </a:r>
            <a:endParaRPr dirty="0">
              <a:solidFill>
                <a:srgbClr val="000000"/>
              </a:solidFill>
              <a:latin typeface="Calibri"/>
              <a:ea typeface="Calibri"/>
              <a:cs typeface="Calibri"/>
              <a:sym typeface="Calibri"/>
            </a:endParaRPr>
          </a:p>
          <a:p>
            <a:pPr marL="0" lvl="0" indent="457200" algn="l" rtl="0">
              <a:lnSpc>
                <a:spcPct val="90000"/>
              </a:lnSpc>
              <a:spcBef>
                <a:spcPts val="0"/>
              </a:spcBef>
              <a:spcAft>
                <a:spcPts val="0"/>
              </a:spcAft>
              <a:buNone/>
            </a:pPr>
            <a:r>
              <a:rPr lang="en-GB" dirty="0">
                <a:solidFill>
                  <a:schemeClr val="dk1"/>
                </a:solidFill>
                <a:latin typeface="Calibri"/>
                <a:ea typeface="Calibri"/>
                <a:cs typeface="Calibri"/>
                <a:sym typeface="Calibri"/>
              </a:rPr>
              <a:t>D must “take his V as he finds him”</a:t>
            </a:r>
            <a:endParaRPr dirty="0">
              <a:solidFill>
                <a:srgbClr val="000000"/>
              </a:solidFill>
              <a:latin typeface="Calibri"/>
              <a:ea typeface="Calibri"/>
              <a:cs typeface="Calibri"/>
              <a:sym typeface="Calibri"/>
            </a:endParaRPr>
          </a:p>
          <a:p>
            <a:pPr marL="457200" lvl="0" indent="-342900" algn="l" rtl="0">
              <a:lnSpc>
                <a:spcPct val="100000"/>
              </a:lnSpc>
              <a:spcBef>
                <a:spcPts val="640"/>
              </a:spcBef>
              <a:spcAft>
                <a:spcPts val="0"/>
              </a:spcAft>
              <a:buClr>
                <a:srgbClr val="000000"/>
              </a:buClr>
              <a:buSzPts val="1800"/>
              <a:buFont typeface="Calibri"/>
              <a:buChar char="-"/>
            </a:pPr>
            <a:r>
              <a:rPr lang="en-GB" dirty="0">
                <a:solidFill>
                  <a:srgbClr val="000000"/>
                </a:solidFill>
                <a:latin typeface="Calibri"/>
                <a:ea typeface="Calibri"/>
                <a:cs typeface="Calibri"/>
                <a:sym typeface="Calibri"/>
              </a:rPr>
              <a:t>There must be no </a:t>
            </a:r>
            <a:r>
              <a:rPr lang="en-GB" u="sng" dirty="0">
                <a:solidFill>
                  <a:srgbClr val="434343"/>
                </a:solidFill>
                <a:latin typeface="Calibri"/>
                <a:ea typeface="Calibri"/>
                <a:cs typeface="Calibri"/>
                <a:sym typeface="Calibri"/>
              </a:rPr>
              <a:t>intervening acts</a:t>
            </a:r>
            <a:endParaRPr u="sng" dirty="0">
              <a:solidFill>
                <a:srgbClr val="434343"/>
              </a:solidFill>
              <a:latin typeface="Calibri"/>
              <a:ea typeface="Calibri"/>
              <a:cs typeface="Calibri"/>
              <a:sym typeface="Calibri"/>
            </a:endParaRPr>
          </a:p>
          <a:p>
            <a:pPr marL="914400" lvl="1" indent="-317500" algn="l" rtl="0">
              <a:lnSpc>
                <a:spcPct val="100000"/>
              </a:lnSpc>
              <a:spcBef>
                <a:spcPts val="0"/>
              </a:spcBef>
              <a:spcAft>
                <a:spcPts val="0"/>
              </a:spcAft>
              <a:buClr>
                <a:srgbClr val="434343"/>
              </a:buClr>
              <a:buSzPts val="1400"/>
              <a:buFont typeface="Calibri"/>
              <a:buChar char="-"/>
            </a:pPr>
            <a:r>
              <a:rPr lang="en-GB" dirty="0">
                <a:solidFill>
                  <a:srgbClr val="434343"/>
                </a:solidFill>
                <a:latin typeface="Calibri"/>
                <a:ea typeface="Calibri"/>
                <a:cs typeface="Calibri"/>
                <a:sym typeface="Calibri"/>
              </a:rPr>
              <a:t>EG. Barry needs an operation after an incident at work. The doctor then gives Barry the wrong blood in the operation and he dies. Would Barry’s work be responsible for his death?</a:t>
            </a:r>
            <a:endParaRPr dirty="0">
              <a:solidFill>
                <a:srgbClr val="434343"/>
              </a:solidFill>
              <a:latin typeface="Calibri"/>
              <a:ea typeface="Calibri"/>
              <a:cs typeface="Calibri"/>
              <a:sym typeface="Calibri"/>
            </a:endParaRPr>
          </a:p>
          <a:p>
            <a:pPr marL="342900" lvl="0" indent="-342900" algn="l" rtl="0">
              <a:lnSpc>
                <a:spcPct val="100000"/>
              </a:lnSpc>
              <a:spcBef>
                <a:spcPts val="640"/>
              </a:spcBef>
              <a:spcAft>
                <a:spcPts val="0"/>
              </a:spcAft>
              <a:buClr>
                <a:srgbClr val="FF0000"/>
              </a:buClr>
              <a:buSzPts val="3200"/>
              <a:buFont typeface="Comic Sans MS"/>
              <a:buNone/>
            </a:pPr>
            <a:endParaRPr dirty="0">
              <a:solidFill>
                <a:srgbClr val="FF0000"/>
              </a:solidFill>
              <a:latin typeface="Calibri"/>
              <a:ea typeface="Calibri"/>
              <a:cs typeface="Calibri"/>
              <a:sym typeface="Calibri"/>
            </a:endParaRPr>
          </a:p>
          <a:p>
            <a:pPr marL="0" lvl="0" indent="0" algn="l" rtl="0">
              <a:lnSpc>
                <a:spcPct val="100000"/>
              </a:lnSpc>
              <a:spcBef>
                <a:spcPts val="640"/>
              </a:spcBef>
              <a:spcAft>
                <a:spcPts val="0"/>
              </a:spcAft>
              <a:buNone/>
            </a:pPr>
            <a:endParaRPr dirty="0">
              <a:latin typeface="Calibri"/>
              <a:ea typeface="Calibri"/>
              <a:cs typeface="Calibri"/>
              <a:sym typeface="Calibri"/>
            </a:endParaRPr>
          </a:p>
        </p:txBody>
      </p:sp>
      <p:pic>
        <p:nvPicPr>
          <p:cNvPr id="172" name="Google Shape;172;p30"/>
          <p:cNvPicPr preferRelativeResize="0"/>
          <p:nvPr/>
        </p:nvPicPr>
        <p:blipFill>
          <a:blip r:embed="rId3">
            <a:alphaModFix/>
          </a:blip>
          <a:stretch>
            <a:fillRect/>
          </a:stretch>
        </p:blipFill>
        <p:spPr>
          <a:xfrm>
            <a:off x="7011300" y="194575"/>
            <a:ext cx="1742000" cy="17420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31"/>
          <p:cNvSpPr txBox="1">
            <a:spLocks noGrp="1"/>
          </p:cNvSpPr>
          <p:nvPr>
            <p:ph type="title"/>
          </p:nvPr>
        </p:nvSpPr>
        <p:spPr>
          <a:xfrm>
            <a:off x="283400" y="457200"/>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latin typeface="Lobster"/>
                <a:ea typeface="Lobster"/>
                <a:cs typeface="Lobster"/>
                <a:sym typeface="Lobster"/>
              </a:rPr>
              <a:t>What is damage?</a:t>
            </a:r>
            <a:endParaRPr dirty="0">
              <a:latin typeface="Lobster"/>
              <a:ea typeface="Lobster"/>
              <a:cs typeface="Lobster"/>
              <a:sym typeface="Lobster"/>
            </a:endParaRPr>
          </a:p>
        </p:txBody>
      </p:sp>
      <p:sp>
        <p:nvSpPr>
          <p:cNvPr id="178" name="Google Shape;178;p3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2. The damage must have been REASONABLY FORESEEABLE</a:t>
            </a:r>
            <a:endParaRPr dirty="0"/>
          </a:p>
          <a:p>
            <a:pPr marL="457200" lvl="0" indent="0" algn="l" rtl="0">
              <a:spcBef>
                <a:spcPts val="1600"/>
              </a:spcBef>
              <a:spcAft>
                <a:spcPts val="0"/>
              </a:spcAft>
              <a:buClr>
                <a:schemeClr val="dk1"/>
              </a:buClr>
              <a:buSzPts val="1100"/>
              <a:buFont typeface="Arial"/>
              <a:buNone/>
            </a:pPr>
            <a:r>
              <a:rPr lang="en-GB" dirty="0">
                <a:solidFill>
                  <a:schemeClr val="dk1"/>
                </a:solidFill>
                <a:latin typeface="Calibri"/>
                <a:ea typeface="Calibri"/>
                <a:cs typeface="Calibri"/>
                <a:sym typeface="Calibri"/>
              </a:rPr>
              <a:t>The claimant must prove that the type of damage suffered was reasonably foreseeable</a:t>
            </a:r>
            <a:endParaRPr dirty="0">
              <a:solidFill>
                <a:schemeClr val="dk1"/>
              </a:solidFill>
              <a:latin typeface="Calibri"/>
              <a:ea typeface="Calibri"/>
              <a:cs typeface="Calibri"/>
              <a:sym typeface="Calibri"/>
            </a:endParaRPr>
          </a:p>
          <a:p>
            <a:pPr marL="457200" lvl="0" indent="0" algn="l" rtl="0">
              <a:lnSpc>
                <a:spcPct val="100000"/>
              </a:lnSpc>
              <a:spcBef>
                <a:spcPts val="1600"/>
              </a:spcBef>
              <a:spcAft>
                <a:spcPts val="0"/>
              </a:spcAft>
              <a:buClr>
                <a:schemeClr val="dk1"/>
              </a:buClr>
              <a:buSzPts val="1100"/>
              <a:buFont typeface="Arial"/>
              <a:buNone/>
            </a:pPr>
            <a:r>
              <a:rPr lang="en-GB" dirty="0">
                <a:solidFill>
                  <a:schemeClr val="dk1"/>
                </a:solidFill>
                <a:latin typeface="Calibri"/>
                <a:ea typeface="Calibri"/>
                <a:cs typeface="Calibri"/>
                <a:sym typeface="Calibri"/>
              </a:rPr>
              <a:t>It is NOT enough to prove that ANY damage is foreseeable: it must be proved that the TYPE of damage suffered is foreseeable</a:t>
            </a:r>
            <a:endParaRPr dirty="0">
              <a:latin typeface="Calibri"/>
              <a:ea typeface="Calibri"/>
              <a:cs typeface="Calibri"/>
              <a:sym typeface="Calibri"/>
            </a:endParaRPr>
          </a:p>
          <a:p>
            <a:pPr marL="0" lvl="0" indent="0" algn="l" rtl="0">
              <a:spcBef>
                <a:spcPts val="0"/>
              </a:spcBef>
              <a:spcAft>
                <a:spcPts val="1600"/>
              </a:spcAft>
              <a:buNone/>
            </a:pPr>
            <a:endParaRPr dirty="0"/>
          </a:p>
        </p:txBody>
      </p:sp>
      <p:pic>
        <p:nvPicPr>
          <p:cNvPr id="179" name="Google Shape;179;p31"/>
          <p:cNvPicPr preferRelativeResize="0"/>
          <p:nvPr/>
        </p:nvPicPr>
        <p:blipFill>
          <a:blip r:embed="rId3">
            <a:alphaModFix/>
          </a:blip>
          <a:stretch>
            <a:fillRect/>
          </a:stretch>
        </p:blipFill>
        <p:spPr>
          <a:xfrm flipH="1">
            <a:off x="5468950" y="3167150"/>
            <a:ext cx="919750" cy="1787126"/>
          </a:xfrm>
          <a:prstGeom prst="rect">
            <a:avLst/>
          </a:prstGeom>
          <a:noFill/>
          <a:ln>
            <a:noFill/>
          </a:ln>
        </p:spPr>
      </p:pic>
      <p:pic>
        <p:nvPicPr>
          <p:cNvPr id="180" name="Google Shape;180;p31"/>
          <p:cNvPicPr preferRelativeResize="0"/>
          <p:nvPr/>
        </p:nvPicPr>
        <p:blipFill>
          <a:blip r:embed="rId4">
            <a:alphaModFix/>
          </a:blip>
          <a:stretch>
            <a:fillRect/>
          </a:stretch>
        </p:blipFill>
        <p:spPr>
          <a:xfrm>
            <a:off x="2457475" y="3341003"/>
            <a:ext cx="1115376" cy="1544550"/>
          </a:xfrm>
          <a:prstGeom prst="rect">
            <a:avLst/>
          </a:prstGeom>
          <a:noFill/>
          <a:ln>
            <a:noFill/>
          </a:ln>
        </p:spPr>
      </p:pic>
      <p:sp>
        <p:nvSpPr>
          <p:cNvPr id="181" name="Google Shape;181;p31"/>
          <p:cNvSpPr/>
          <p:nvPr/>
        </p:nvSpPr>
        <p:spPr>
          <a:xfrm>
            <a:off x="3813400" y="3933675"/>
            <a:ext cx="1397400" cy="459900"/>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latin typeface="Lobster"/>
                <a:ea typeface="Lobster"/>
                <a:cs typeface="Lobster"/>
                <a:sym typeface="Lobster"/>
              </a:rPr>
              <a:t>What are damages?</a:t>
            </a:r>
            <a:endParaRPr dirty="0">
              <a:latin typeface="Lobster"/>
              <a:ea typeface="Lobster"/>
              <a:cs typeface="Lobster"/>
              <a:sym typeface="Lobster"/>
            </a:endParaRPr>
          </a:p>
        </p:txBody>
      </p:sp>
      <p:sp>
        <p:nvSpPr>
          <p:cNvPr id="187" name="Google Shape;187;p32"/>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Basically - compensation</a:t>
            </a:r>
            <a:endParaRPr dirty="0"/>
          </a:p>
          <a:p>
            <a:pPr marL="0" lvl="0" indent="0" algn="l" rtl="0">
              <a:spcBef>
                <a:spcPts val="1600"/>
              </a:spcBef>
              <a:spcAft>
                <a:spcPts val="0"/>
              </a:spcAft>
              <a:buNone/>
            </a:pPr>
            <a:r>
              <a:rPr lang="en-GB" dirty="0"/>
              <a:t>Their purpose?</a:t>
            </a:r>
            <a:endParaRPr dirty="0"/>
          </a:p>
          <a:p>
            <a:pPr marL="0" lvl="0" indent="0" algn="l" rtl="0">
              <a:lnSpc>
                <a:spcPct val="100000"/>
              </a:lnSpc>
              <a:spcBef>
                <a:spcPts val="1600"/>
              </a:spcBef>
              <a:spcAft>
                <a:spcPts val="0"/>
              </a:spcAft>
              <a:buNone/>
            </a:pPr>
            <a:r>
              <a:rPr lang="en-GB" dirty="0">
                <a:solidFill>
                  <a:schemeClr val="dk1"/>
                </a:solidFill>
                <a:latin typeface="Calibri"/>
                <a:ea typeface="Calibri"/>
                <a:cs typeface="Calibri"/>
                <a:sym typeface="Calibri"/>
              </a:rPr>
              <a:t>“Remedy” (put right what </a:t>
            </a:r>
            <a:r>
              <a:rPr lang="en-GB" dirty="0" smtClean="0">
                <a:solidFill>
                  <a:schemeClr val="dk1"/>
                </a:solidFill>
                <a:latin typeface="Calibri"/>
                <a:ea typeface="Calibri"/>
                <a:cs typeface="Calibri"/>
                <a:sym typeface="Calibri"/>
              </a:rPr>
              <a:t>you </a:t>
            </a:r>
            <a:r>
              <a:rPr lang="en-GB" dirty="0">
                <a:solidFill>
                  <a:schemeClr val="dk1"/>
                </a:solidFill>
                <a:latin typeface="Calibri"/>
                <a:ea typeface="Calibri"/>
                <a:cs typeface="Calibri"/>
                <a:sym typeface="Calibri"/>
              </a:rPr>
              <a:t>did wrong) </a:t>
            </a:r>
            <a:r>
              <a:rPr lang="en-GB" u="sng" dirty="0">
                <a:solidFill>
                  <a:schemeClr val="dk1"/>
                </a:solidFill>
                <a:latin typeface="Calibri"/>
                <a:ea typeface="Calibri"/>
                <a:cs typeface="Calibri"/>
                <a:sym typeface="Calibri"/>
              </a:rPr>
              <a:t>and</a:t>
            </a:r>
            <a:r>
              <a:rPr lang="en-GB" dirty="0">
                <a:solidFill>
                  <a:schemeClr val="dk1"/>
                </a:solidFill>
                <a:latin typeface="Calibri"/>
                <a:ea typeface="Calibri"/>
                <a:cs typeface="Calibri"/>
                <a:sym typeface="Calibri"/>
              </a:rPr>
              <a:t> be “compensatory” (pay back the victim for the pain/suffering/losses):</a:t>
            </a:r>
            <a:endParaRPr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GB" dirty="0">
                <a:solidFill>
                  <a:schemeClr val="dk1"/>
                </a:solidFill>
                <a:latin typeface="Calibri"/>
                <a:ea typeface="Calibri"/>
                <a:cs typeface="Calibri"/>
                <a:sym typeface="Calibri"/>
              </a:rPr>
              <a:t>Special: These are </a:t>
            </a:r>
            <a:r>
              <a:rPr lang="en-GB" u="sng" dirty="0">
                <a:solidFill>
                  <a:srgbClr val="666666"/>
                </a:solidFill>
                <a:latin typeface="Calibri"/>
                <a:ea typeface="Calibri"/>
                <a:cs typeface="Calibri"/>
                <a:sym typeface="Calibri"/>
              </a:rPr>
              <a:t>quantifiable</a:t>
            </a:r>
            <a:r>
              <a:rPr lang="en-GB" dirty="0">
                <a:solidFill>
                  <a:schemeClr val="dk1"/>
                </a:solidFill>
                <a:latin typeface="Calibri"/>
                <a:ea typeface="Calibri"/>
                <a:cs typeface="Calibri"/>
                <a:sym typeface="Calibri"/>
              </a:rPr>
              <a:t> (you can add them up) losses up to the date of the trial</a:t>
            </a:r>
            <a:endParaRPr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GB" dirty="0">
                <a:solidFill>
                  <a:schemeClr val="dk1"/>
                </a:solidFill>
                <a:latin typeface="Calibri"/>
                <a:ea typeface="Calibri"/>
                <a:cs typeface="Calibri"/>
                <a:sym typeface="Calibri"/>
              </a:rPr>
              <a:t>General: This covers all losses which are </a:t>
            </a:r>
            <a:r>
              <a:rPr lang="en-GB" u="sng" dirty="0">
                <a:solidFill>
                  <a:schemeClr val="dk1"/>
                </a:solidFill>
                <a:latin typeface="Calibri"/>
                <a:ea typeface="Calibri"/>
                <a:cs typeface="Calibri"/>
                <a:sym typeface="Calibri"/>
              </a:rPr>
              <a:t>not</a:t>
            </a:r>
            <a:r>
              <a:rPr lang="en-GB" dirty="0">
                <a:solidFill>
                  <a:schemeClr val="dk1"/>
                </a:solidFill>
                <a:latin typeface="Calibri"/>
                <a:ea typeface="Calibri"/>
                <a:cs typeface="Calibri"/>
                <a:sym typeface="Calibri"/>
              </a:rPr>
              <a:t> capable of exact quantification:</a:t>
            </a:r>
            <a:endParaRPr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GB" dirty="0">
                <a:solidFill>
                  <a:schemeClr val="dk1"/>
                </a:solidFill>
                <a:latin typeface="Calibri"/>
                <a:ea typeface="Calibri"/>
                <a:cs typeface="Calibri"/>
                <a:sym typeface="Calibri"/>
              </a:rPr>
              <a:t>Pecuniary: related to money</a:t>
            </a:r>
            <a:endParaRPr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GB" dirty="0">
                <a:solidFill>
                  <a:schemeClr val="dk1"/>
                </a:solidFill>
                <a:latin typeface="Calibri"/>
                <a:ea typeface="Calibri"/>
                <a:cs typeface="Calibri"/>
                <a:sym typeface="Calibri"/>
              </a:rPr>
              <a:t>Non-pecuniary: Not related to money</a:t>
            </a:r>
            <a:endParaRPr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dirty="0">
              <a:solidFill>
                <a:schemeClr val="dk1"/>
              </a:solidFill>
              <a:latin typeface="Calibri"/>
              <a:ea typeface="Calibri"/>
              <a:cs typeface="Calibri"/>
              <a:sym typeface="Calibri"/>
            </a:endParaRPr>
          </a:p>
        </p:txBody>
      </p:sp>
      <p:pic>
        <p:nvPicPr>
          <p:cNvPr id="188" name="Google Shape;188;p32"/>
          <p:cNvPicPr preferRelativeResize="0"/>
          <p:nvPr/>
        </p:nvPicPr>
        <p:blipFill rotWithShape="1">
          <a:blip r:embed="rId3">
            <a:alphaModFix/>
          </a:blip>
          <a:srcRect b="7706"/>
          <a:stretch/>
        </p:blipFill>
        <p:spPr>
          <a:xfrm>
            <a:off x="6835800" y="332525"/>
            <a:ext cx="1781500" cy="17758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6" name="Google Shape;66;p1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latin typeface="Lobster"/>
                <a:ea typeface="Lobster"/>
                <a:cs typeface="Lobster"/>
                <a:sym typeface="Lobster"/>
              </a:rPr>
              <a:t>First things first...</a:t>
            </a:r>
            <a:endParaRPr dirty="0">
              <a:latin typeface="Lobster"/>
              <a:ea typeface="Lobster"/>
              <a:cs typeface="Lobster"/>
              <a:sym typeface="Lobster"/>
            </a:endParaRPr>
          </a:p>
        </p:txBody>
      </p:sp>
      <p:sp>
        <p:nvSpPr>
          <p:cNvPr id="67" name="Google Shape;67;p15"/>
          <p:cNvSpPr txBox="1">
            <a:spLocks noGrp="1"/>
          </p:cNvSpPr>
          <p:nvPr>
            <p:ph type="body" idx="1"/>
          </p:nvPr>
        </p:nvSpPr>
        <p:spPr>
          <a:xfrm>
            <a:off x="311700" y="1152475"/>
            <a:ext cx="51642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latin typeface="Calibri"/>
                <a:ea typeface="Calibri"/>
                <a:cs typeface="Calibri"/>
                <a:sym typeface="Calibri"/>
              </a:rPr>
              <a:t>You will be put into groups of 4 or 5 which will make your ‘firm’.</a:t>
            </a:r>
            <a:endParaRPr dirty="0">
              <a:latin typeface="Calibri"/>
              <a:ea typeface="Calibri"/>
              <a:cs typeface="Calibri"/>
              <a:sym typeface="Calibri"/>
            </a:endParaRPr>
          </a:p>
          <a:p>
            <a:pPr marL="0" lvl="0" indent="0" algn="l" rtl="0">
              <a:spcBef>
                <a:spcPts val="1600"/>
              </a:spcBef>
              <a:spcAft>
                <a:spcPts val="0"/>
              </a:spcAft>
              <a:buNone/>
            </a:pPr>
            <a:r>
              <a:rPr lang="en-GB" dirty="0">
                <a:latin typeface="Calibri"/>
                <a:ea typeface="Calibri"/>
                <a:cs typeface="Calibri"/>
                <a:sym typeface="Calibri"/>
              </a:rPr>
              <a:t>Together, come up with a name for your law firm. </a:t>
            </a:r>
            <a:endParaRPr dirty="0">
              <a:latin typeface="Calibri"/>
              <a:ea typeface="Calibri"/>
              <a:cs typeface="Calibri"/>
              <a:sym typeface="Calibri"/>
            </a:endParaRPr>
          </a:p>
          <a:p>
            <a:pPr marL="0" lvl="0" indent="0" algn="l" rtl="0">
              <a:spcBef>
                <a:spcPts val="1600"/>
              </a:spcBef>
              <a:spcAft>
                <a:spcPts val="0"/>
              </a:spcAft>
              <a:buNone/>
            </a:pPr>
            <a:r>
              <a:rPr lang="en-GB" dirty="0">
                <a:latin typeface="Calibri"/>
                <a:ea typeface="Calibri"/>
                <a:cs typeface="Calibri"/>
                <a:sym typeface="Calibri"/>
              </a:rPr>
              <a:t>The project we are starting will run over 8 weeks, so you will be working in your firms for this entire time. </a:t>
            </a:r>
            <a:endParaRPr dirty="0">
              <a:latin typeface="Calibri"/>
              <a:ea typeface="Calibri"/>
              <a:cs typeface="Calibri"/>
              <a:sym typeface="Calibri"/>
            </a:endParaRPr>
          </a:p>
          <a:p>
            <a:pPr marL="0" lvl="0" indent="0" algn="l" rtl="0">
              <a:spcBef>
                <a:spcPts val="1600"/>
              </a:spcBef>
              <a:spcAft>
                <a:spcPts val="1600"/>
              </a:spcAft>
              <a:buNone/>
            </a:pPr>
            <a:endParaRPr dirty="0">
              <a:latin typeface="Calibri"/>
              <a:ea typeface="Calibri"/>
              <a:cs typeface="Calibri"/>
              <a:sym typeface="Calibri"/>
            </a:endParaRPr>
          </a:p>
        </p:txBody>
      </p:sp>
      <p:pic>
        <p:nvPicPr>
          <p:cNvPr id="68" name="Google Shape;68;p15"/>
          <p:cNvPicPr preferRelativeResize="0"/>
          <p:nvPr/>
        </p:nvPicPr>
        <p:blipFill>
          <a:blip r:embed="rId3">
            <a:alphaModFix/>
          </a:blip>
          <a:stretch>
            <a:fillRect/>
          </a:stretch>
        </p:blipFill>
        <p:spPr>
          <a:xfrm>
            <a:off x="5948926" y="1017725"/>
            <a:ext cx="2556751" cy="257175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33"/>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latin typeface="Lobster"/>
                <a:ea typeface="Lobster"/>
                <a:cs typeface="Lobster"/>
                <a:sym typeface="Lobster"/>
              </a:rPr>
              <a:t>What are damages?</a:t>
            </a:r>
            <a:endParaRPr dirty="0">
              <a:latin typeface="Lobster"/>
              <a:ea typeface="Lobster"/>
              <a:cs typeface="Lobster"/>
              <a:sym typeface="Lobster"/>
            </a:endParaRPr>
          </a:p>
        </p:txBody>
      </p:sp>
      <p:sp>
        <p:nvSpPr>
          <p:cNvPr id="194" name="Google Shape;194;p33"/>
          <p:cNvSpPr txBox="1">
            <a:spLocks noGrp="1"/>
          </p:cNvSpPr>
          <p:nvPr>
            <p:ph type="body" idx="1"/>
          </p:nvPr>
        </p:nvSpPr>
        <p:spPr>
          <a:xfrm>
            <a:off x="311700" y="1152475"/>
            <a:ext cx="4260300" cy="34164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GB" dirty="0">
                <a:solidFill>
                  <a:schemeClr val="dk1"/>
                </a:solidFill>
                <a:latin typeface="Calibri"/>
                <a:ea typeface="Calibri"/>
                <a:cs typeface="Calibri"/>
                <a:sym typeface="Calibri"/>
              </a:rPr>
              <a:t>Special: </a:t>
            </a:r>
            <a:endParaRPr dirty="0">
              <a:solidFill>
                <a:schemeClr val="dk1"/>
              </a:solidFill>
              <a:latin typeface="Calibri"/>
              <a:ea typeface="Calibri"/>
              <a:cs typeface="Calibri"/>
              <a:sym typeface="Calibri"/>
            </a:endParaRPr>
          </a:p>
          <a:p>
            <a:pPr marL="457200" lvl="0" indent="-317500" algn="l" rtl="0">
              <a:lnSpc>
                <a:spcPct val="100000"/>
              </a:lnSpc>
              <a:spcBef>
                <a:spcPts val="0"/>
              </a:spcBef>
              <a:spcAft>
                <a:spcPts val="0"/>
              </a:spcAft>
              <a:buClr>
                <a:schemeClr val="dk1"/>
              </a:buClr>
              <a:buSzPts val="1400"/>
              <a:buFont typeface="Calibri"/>
              <a:buAutoNum type="arabicPeriod"/>
            </a:pPr>
            <a:r>
              <a:rPr lang="en-GB" sz="1400" dirty="0">
                <a:solidFill>
                  <a:schemeClr val="dk1"/>
                </a:solidFill>
                <a:latin typeface="Calibri"/>
                <a:ea typeface="Calibri"/>
                <a:cs typeface="Calibri"/>
                <a:sym typeface="Calibri"/>
              </a:rPr>
              <a:t>Loss of earnings to date</a:t>
            </a:r>
            <a:endParaRPr sz="1400" dirty="0">
              <a:solidFill>
                <a:schemeClr val="dk1"/>
              </a:solidFill>
              <a:latin typeface="Calibri"/>
              <a:ea typeface="Calibri"/>
              <a:cs typeface="Calibri"/>
              <a:sym typeface="Calibri"/>
            </a:endParaRPr>
          </a:p>
          <a:p>
            <a:pPr marL="457200" lvl="0" indent="-317500" algn="l" rtl="0">
              <a:lnSpc>
                <a:spcPct val="100000"/>
              </a:lnSpc>
              <a:spcBef>
                <a:spcPts val="0"/>
              </a:spcBef>
              <a:spcAft>
                <a:spcPts val="0"/>
              </a:spcAft>
              <a:buClr>
                <a:schemeClr val="dk1"/>
              </a:buClr>
              <a:buSzPts val="1400"/>
              <a:buFont typeface="Calibri"/>
              <a:buAutoNum type="arabicPeriod"/>
            </a:pPr>
            <a:r>
              <a:rPr lang="en-GB" sz="1400" dirty="0">
                <a:solidFill>
                  <a:schemeClr val="dk1"/>
                </a:solidFill>
                <a:latin typeface="Calibri"/>
                <a:ea typeface="Calibri"/>
                <a:cs typeface="Calibri"/>
                <a:sym typeface="Calibri"/>
              </a:rPr>
              <a:t>Damage to property</a:t>
            </a:r>
            <a:endParaRPr sz="1400" dirty="0">
              <a:solidFill>
                <a:schemeClr val="dk1"/>
              </a:solidFill>
              <a:latin typeface="Calibri"/>
              <a:ea typeface="Calibri"/>
              <a:cs typeface="Calibri"/>
              <a:sym typeface="Calibri"/>
            </a:endParaRPr>
          </a:p>
          <a:p>
            <a:pPr marL="457200" lvl="0" indent="-317500" algn="l" rtl="0">
              <a:lnSpc>
                <a:spcPct val="100000"/>
              </a:lnSpc>
              <a:spcBef>
                <a:spcPts val="0"/>
              </a:spcBef>
              <a:spcAft>
                <a:spcPts val="0"/>
              </a:spcAft>
              <a:buClr>
                <a:schemeClr val="dk1"/>
              </a:buClr>
              <a:buSzPts val="1400"/>
              <a:buFont typeface="Calibri"/>
              <a:buAutoNum type="arabicPeriod"/>
            </a:pPr>
            <a:r>
              <a:rPr lang="en-GB" sz="1400" dirty="0">
                <a:solidFill>
                  <a:schemeClr val="dk1"/>
                </a:solidFill>
                <a:latin typeface="Calibri"/>
                <a:ea typeface="Calibri"/>
                <a:cs typeface="Calibri"/>
                <a:sym typeface="Calibri"/>
              </a:rPr>
              <a:t>Medical expenses</a:t>
            </a:r>
            <a:endParaRPr sz="1400" dirty="0">
              <a:solidFill>
                <a:schemeClr val="dk1"/>
              </a:solidFill>
              <a:latin typeface="Calibri"/>
              <a:ea typeface="Calibri"/>
              <a:cs typeface="Calibri"/>
              <a:sym typeface="Calibri"/>
            </a:endParaRPr>
          </a:p>
          <a:p>
            <a:pPr marL="457200" lvl="0" indent="-317500" algn="l" rtl="0">
              <a:lnSpc>
                <a:spcPct val="100000"/>
              </a:lnSpc>
              <a:spcBef>
                <a:spcPts val="0"/>
              </a:spcBef>
              <a:spcAft>
                <a:spcPts val="0"/>
              </a:spcAft>
              <a:buClr>
                <a:schemeClr val="dk1"/>
              </a:buClr>
              <a:buSzPts val="1400"/>
              <a:buFont typeface="Calibri"/>
              <a:buAutoNum type="arabicPeriod"/>
            </a:pPr>
            <a:r>
              <a:rPr lang="en-GB" sz="1400" dirty="0">
                <a:solidFill>
                  <a:schemeClr val="dk1"/>
                </a:solidFill>
                <a:latin typeface="Calibri"/>
                <a:ea typeface="Calibri"/>
                <a:cs typeface="Calibri"/>
                <a:sym typeface="Calibri"/>
              </a:rPr>
              <a:t>Expenses to cover special facilities</a:t>
            </a:r>
            <a:endParaRPr sz="14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GB" dirty="0">
                <a:solidFill>
                  <a:schemeClr val="dk1"/>
                </a:solidFill>
                <a:latin typeface="Calibri"/>
                <a:ea typeface="Calibri"/>
                <a:cs typeface="Calibri"/>
                <a:sym typeface="Calibri"/>
              </a:rPr>
              <a:t>General: </a:t>
            </a:r>
            <a:endParaRPr dirty="0">
              <a:solidFill>
                <a:schemeClr val="dk1"/>
              </a:solidFill>
              <a:latin typeface="Calibri"/>
              <a:ea typeface="Calibri"/>
              <a:cs typeface="Calibri"/>
              <a:sym typeface="Calibri"/>
            </a:endParaRPr>
          </a:p>
          <a:p>
            <a:pPr marL="457200" lvl="0" indent="-317500" algn="l" rtl="0">
              <a:lnSpc>
                <a:spcPct val="90000"/>
              </a:lnSpc>
              <a:spcBef>
                <a:spcPts val="560"/>
              </a:spcBef>
              <a:spcAft>
                <a:spcPts val="0"/>
              </a:spcAft>
              <a:buClr>
                <a:schemeClr val="dk1"/>
              </a:buClr>
              <a:buSzPts val="1400"/>
              <a:buFont typeface="Calibri"/>
              <a:buAutoNum type="arabicPeriod"/>
            </a:pPr>
            <a:r>
              <a:rPr lang="en-GB" sz="1400" dirty="0">
                <a:solidFill>
                  <a:schemeClr val="dk1"/>
                </a:solidFill>
                <a:latin typeface="Calibri"/>
                <a:ea typeface="Calibri"/>
                <a:cs typeface="Calibri"/>
                <a:sym typeface="Calibri"/>
              </a:rPr>
              <a:t>Future loss of earnings</a:t>
            </a:r>
            <a:endParaRPr sz="1400" dirty="0">
              <a:solidFill>
                <a:schemeClr val="dk1"/>
              </a:solidFill>
              <a:latin typeface="Calibri"/>
              <a:ea typeface="Calibri"/>
              <a:cs typeface="Calibri"/>
              <a:sym typeface="Calibri"/>
            </a:endParaRPr>
          </a:p>
          <a:p>
            <a:pPr marL="457200" lvl="0" indent="-317500" algn="l" rtl="0">
              <a:lnSpc>
                <a:spcPct val="90000"/>
              </a:lnSpc>
              <a:spcBef>
                <a:spcPts val="0"/>
              </a:spcBef>
              <a:spcAft>
                <a:spcPts val="0"/>
              </a:spcAft>
              <a:buClr>
                <a:schemeClr val="dk1"/>
              </a:buClr>
              <a:buSzPts val="1400"/>
              <a:buFont typeface="Calibri"/>
              <a:buAutoNum type="arabicPeriod"/>
            </a:pPr>
            <a:r>
              <a:rPr lang="en-GB" sz="1400" dirty="0">
                <a:solidFill>
                  <a:schemeClr val="dk1"/>
                </a:solidFill>
                <a:latin typeface="Calibri"/>
                <a:ea typeface="Calibri"/>
                <a:cs typeface="Calibri"/>
                <a:sym typeface="Calibri"/>
              </a:rPr>
              <a:t>Other future losses – e.g. care costs</a:t>
            </a:r>
            <a:endParaRPr sz="1400" dirty="0">
              <a:solidFill>
                <a:schemeClr val="dk1"/>
              </a:solidFill>
              <a:latin typeface="Calibri"/>
              <a:ea typeface="Calibri"/>
              <a:cs typeface="Calibri"/>
              <a:sym typeface="Calibri"/>
            </a:endParaRPr>
          </a:p>
          <a:p>
            <a:pPr marL="457200" lvl="0" indent="-317500" algn="l" rtl="0">
              <a:lnSpc>
                <a:spcPct val="90000"/>
              </a:lnSpc>
              <a:spcBef>
                <a:spcPts val="0"/>
              </a:spcBef>
              <a:spcAft>
                <a:spcPts val="0"/>
              </a:spcAft>
              <a:buClr>
                <a:schemeClr val="dk1"/>
              </a:buClr>
              <a:buSzPts val="1400"/>
              <a:buFont typeface="Calibri"/>
              <a:buAutoNum type="arabicPeriod"/>
            </a:pPr>
            <a:r>
              <a:rPr lang="en-GB" sz="1400" dirty="0">
                <a:solidFill>
                  <a:schemeClr val="dk1"/>
                </a:solidFill>
                <a:latin typeface="Calibri"/>
                <a:ea typeface="Calibri"/>
                <a:cs typeface="Calibri"/>
                <a:sym typeface="Calibri"/>
              </a:rPr>
              <a:t>Pain and Suffering – based on guidelines from previous cases</a:t>
            </a:r>
            <a:endParaRPr sz="1400" dirty="0">
              <a:solidFill>
                <a:schemeClr val="dk1"/>
              </a:solidFill>
              <a:latin typeface="Calibri"/>
              <a:ea typeface="Calibri"/>
              <a:cs typeface="Calibri"/>
              <a:sym typeface="Calibri"/>
            </a:endParaRPr>
          </a:p>
          <a:p>
            <a:pPr marL="457200" lvl="0" indent="-317500" algn="l" rtl="0">
              <a:lnSpc>
                <a:spcPct val="90000"/>
              </a:lnSpc>
              <a:spcBef>
                <a:spcPts val="0"/>
              </a:spcBef>
              <a:spcAft>
                <a:spcPts val="0"/>
              </a:spcAft>
              <a:buClr>
                <a:schemeClr val="dk1"/>
              </a:buClr>
              <a:buSzPts val="1400"/>
              <a:buFont typeface="Calibri"/>
              <a:buAutoNum type="arabicPeriod"/>
            </a:pPr>
            <a:r>
              <a:rPr lang="en-GB" sz="1400" dirty="0">
                <a:solidFill>
                  <a:schemeClr val="dk1"/>
                </a:solidFill>
                <a:latin typeface="Calibri"/>
                <a:ea typeface="Calibri"/>
                <a:cs typeface="Calibri"/>
                <a:sym typeface="Calibri"/>
              </a:rPr>
              <a:t>Loss of Amenity – loss of the chance to enjoy life</a:t>
            </a:r>
            <a:endParaRPr sz="1400" dirty="0">
              <a:solidFill>
                <a:schemeClr val="dk1"/>
              </a:solidFill>
              <a:latin typeface="Calibri"/>
              <a:ea typeface="Calibri"/>
              <a:cs typeface="Calibri"/>
              <a:sym typeface="Calibri"/>
            </a:endParaRPr>
          </a:p>
          <a:p>
            <a:pPr marL="457200" lvl="0" indent="-317500" algn="l" rtl="0">
              <a:lnSpc>
                <a:spcPct val="90000"/>
              </a:lnSpc>
              <a:spcBef>
                <a:spcPts val="0"/>
              </a:spcBef>
              <a:spcAft>
                <a:spcPts val="0"/>
              </a:spcAft>
              <a:buClr>
                <a:schemeClr val="dk1"/>
              </a:buClr>
              <a:buSzPts val="1400"/>
              <a:buFont typeface="Calibri"/>
              <a:buAutoNum type="arabicPeriod"/>
            </a:pPr>
            <a:r>
              <a:rPr lang="en-GB" sz="1400" dirty="0">
                <a:solidFill>
                  <a:schemeClr val="dk1"/>
                </a:solidFill>
                <a:latin typeface="Calibri"/>
                <a:ea typeface="Calibri"/>
                <a:cs typeface="Calibri"/>
                <a:sym typeface="Calibri"/>
              </a:rPr>
              <a:t>Damages for the injury itself</a:t>
            </a:r>
            <a:endParaRPr sz="1400" dirty="0">
              <a:solidFill>
                <a:schemeClr val="dk1"/>
              </a:solidFill>
              <a:latin typeface="Calibri"/>
              <a:ea typeface="Calibri"/>
              <a:cs typeface="Calibri"/>
              <a:sym typeface="Calibri"/>
            </a:endParaRPr>
          </a:p>
          <a:p>
            <a:pPr marL="457200" lvl="0" indent="-317500" algn="l" rtl="0">
              <a:lnSpc>
                <a:spcPct val="90000"/>
              </a:lnSpc>
              <a:spcBef>
                <a:spcPts val="0"/>
              </a:spcBef>
              <a:spcAft>
                <a:spcPts val="0"/>
              </a:spcAft>
              <a:buClr>
                <a:schemeClr val="dk1"/>
              </a:buClr>
              <a:buSzPts val="1400"/>
              <a:buFont typeface="Calibri"/>
              <a:buAutoNum type="arabicPeriod"/>
            </a:pPr>
            <a:r>
              <a:rPr lang="en-GB" sz="1400" dirty="0">
                <a:solidFill>
                  <a:schemeClr val="dk1"/>
                </a:solidFill>
                <a:latin typeface="Calibri"/>
                <a:ea typeface="Calibri"/>
                <a:cs typeface="Calibri"/>
                <a:sym typeface="Calibri"/>
              </a:rPr>
              <a:t>Loss of faculty</a:t>
            </a:r>
            <a:endParaRPr sz="14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dirty="0">
              <a:solidFill>
                <a:schemeClr val="dk1"/>
              </a:solidFill>
              <a:latin typeface="Calibri"/>
              <a:ea typeface="Calibri"/>
              <a:cs typeface="Calibri"/>
              <a:sym typeface="Calibri"/>
            </a:endParaRPr>
          </a:p>
        </p:txBody>
      </p:sp>
      <p:sp>
        <p:nvSpPr>
          <p:cNvPr id="195" name="Google Shape;195;p33"/>
          <p:cNvSpPr txBox="1">
            <a:spLocks noGrp="1"/>
          </p:cNvSpPr>
          <p:nvPr>
            <p:ph type="body" idx="1"/>
          </p:nvPr>
        </p:nvSpPr>
        <p:spPr>
          <a:xfrm>
            <a:off x="4716150" y="1152475"/>
            <a:ext cx="4260300" cy="34164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GB" dirty="0">
                <a:solidFill>
                  <a:schemeClr val="dk1"/>
                </a:solidFill>
                <a:latin typeface="Calibri"/>
                <a:ea typeface="Calibri"/>
                <a:cs typeface="Calibri"/>
                <a:sym typeface="Calibri"/>
              </a:rPr>
              <a:t>Pecuniary: </a:t>
            </a:r>
            <a:endParaRPr dirty="0">
              <a:solidFill>
                <a:schemeClr val="dk1"/>
              </a:solidFill>
              <a:latin typeface="Calibri"/>
              <a:ea typeface="Calibri"/>
              <a:cs typeface="Calibri"/>
              <a:sym typeface="Calibri"/>
            </a:endParaRPr>
          </a:p>
          <a:p>
            <a:pPr marL="457200" lvl="0" indent="-317500" algn="l" rtl="0">
              <a:lnSpc>
                <a:spcPct val="100000"/>
              </a:lnSpc>
              <a:spcBef>
                <a:spcPts val="0"/>
              </a:spcBef>
              <a:spcAft>
                <a:spcPts val="0"/>
              </a:spcAft>
              <a:buClr>
                <a:schemeClr val="dk1"/>
              </a:buClr>
              <a:buSzPts val="1400"/>
              <a:buFont typeface="Calibri"/>
              <a:buAutoNum type="arabicPeriod"/>
            </a:pPr>
            <a:r>
              <a:rPr lang="en-GB" sz="1400" dirty="0">
                <a:solidFill>
                  <a:schemeClr val="dk1"/>
                </a:solidFill>
                <a:latin typeface="Calibri"/>
                <a:ea typeface="Calibri"/>
                <a:cs typeface="Calibri"/>
                <a:sym typeface="Calibri"/>
              </a:rPr>
              <a:t>ALL special damages</a:t>
            </a:r>
            <a:endParaRPr sz="1400" dirty="0">
              <a:solidFill>
                <a:schemeClr val="dk1"/>
              </a:solidFill>
              <a:latin typeface="Calibri"/>
              <a:ea typeface="Calibri"/>
              <a:cs typeface="Calibri"/>
              <a:sym typeface="Calibri"/>
            </a:endParaRPr>
          </a:p>
          <a:p>
            <a:pPr marL="457200" lvl="0" indent="-317500" algn="l" rtl="0">
              <a:lnSpc>
                <a:spcPct val="100000"/>
              </a:lnSpc>
              <a:spcBef>
                <a:spcPts val="0"/>
              </a:spcBef>
              <a:spcAft>
                <a:spcPts val="0"/>
              </a:spcAft>
              <a:buClr>
                <a:schemeClr val="dk1"/>
              </a:buClr>
              <a:buSzPts val="1400"/>
              <a:buFont typeface="Calibri"/>
              <a:buAutoNum type="arabicPeriod"/>
            </a:pPr>
            <a:r>
              <a:rPr lang="en-GB" sz="1400" dirty="0">
                <a:solidFill>
                  <a:schemeClr val="dk1"/>
                </a:solidFill>
                <a:latin typeface="Calibri"/>
                <a:ea typeface="Calibri"/>
                <a:cs typeface="Calibri"/>
                <a:sym typeface="Calibri"/>
              </a:rPr>
              <a:t>Future loss of earnings</a:t>
            </a:r>
            <a:endParaRPr sz="1400" dirty="0">
              <a:solidFill>
                <a:schemeClr val="dk1"/>
              </a:solidFill>
              <a:latin typeface="Calibri"/>
              <a:ea typeface="Calibri"/>
              <a:cs typeface="Calibri"/>
              <a:sym typeface="Calibri"/>
            </a:endParaRPr>
          </a:p>
          <a:p>
            <a:pPr marL="457200" lvl="0" indent="-317500" algn="l" rtl="0">
              <a:lnSpc>
                <a:spcPct val="100000"/>
              </a:lnSpc>
              <a:spcBef>
                <a:spcPts val="0"/>
              </a:spcBef>
              <a:spcAft>
                <a:spcPts val="0"/>
              </a:spcAft>
              <a:buClr>
                <a:schemeClr val="dk1"/>
              </a:buClr>
              <a:buSzPts val="1400"/>
              <a:buFont typeface="Calibri"/>
              <a:buAutoNum type="arabicPeriod"/>
            </a:pPr>
            <a:r>
              <a:rPr lang="en-GB" sz="1400" dirty="0">
                <a:solidFill>
                  <a:schemeClr val="dk1"/>
                </a:solidFill>
                <a:latin typeface="Calibri"/>
                <a:ea typeface="Calibri"/>
                <a:cs typeface="Calibri"/>
                <a:sym typeface="Calibri"/>
              </a:rPr>
              <a:t>Future expenses</a:t>
            </a:r>
            <a:endParaRPr sz="14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GB" dirty="0">
                <a:solidFill>
                  <a:schemeClr val="dk1"/>
                </a:solidFill>
                <a:latin typeface="Calibri"/>
                <a:ea typeface="Calibri"/>
                <a:cs typeface="Calibri"/>
                <a:sym typeface="Calibri"/>
              </a:rPr>
              <a:t>Non-pecuniary:</a:t>
            </a:r>
            <a:endParaRPr dirty="0">
              <a:solidFill>
                <a:schemeClr val="dk1"/>
              </a:solidFill>
              <a:latin typeface="Calibri"/>
              <a:ea typeface="Calibri"/>
              <a:cs typeface="Calibri"/>
              <a:sym typeface="Calibri"/>
            </a:endParaRPr>
          </a:p>
          <a:p>
            <a:pPr marL="457200" lvl="0" indent="-317500" algn="l" rtl="0">
              <a:lnSpc>
                <a:spcPct val="100000"/>
              </a:lnSpc>
              <a:spcBef>
                <a:spcPts val="0"/>
              </a:spcBef>
              <a:spcAft>
                <a:spcPts val="0"/>
              </a:spcAft>
              <a:buClr>
                <a:schemeClr val="dk1"/>
              </a:buClr>
              <a:buSzPts val="1400"/>
              <a:buFont typeface="Calibri"/>
              <a:buAutoNum type="arabicPeriod"/>
            </a:pPr>
            <a:r>
              <a:rPr lang="en-GB" sz="1400" dirty="0">
                <a:solidFill>
                  <a:schemeClr val="dk1"/>
                </a:solidFill>
                <a:latin typeface="Calibri"/>
                <a:ea typeface="Calibri"/>
                <a:cs typeface="Calibri"/>
                <a:sym typeface="Calibri"/>
              </a:rPr>
              <a:t>Pain and suffering</a:t>
            </a:r>
            <a:endParaRPr sz="1400" dirty="0">
              <a:solidFill>
                <a:schemeClr val="dk1"/>
              </a:solidFill>
              <a:latin typeface="Calibri"/>
              <a:ea typeface="Calibri"/>
              <a:cs typeface="Calibri"/>
              <a:sym typeface="Calibri"/>
            </a:endParaRPr>
          </a:p>
          <a:p>
            <a:pPr marL="457200" lvl="0" indent="-317500" algn="l" rtl="0">
              <a:lnSpc>
                <a:spcPct val="100000"/>
              </a:lnSpc>
              <a:spcBef>
                <a:spcPts val="0"/>
              </a:spcBef>
              <a:spcAft>
                <a:spcPts val="0"/>
              </a:spcAft>
              <a:buClr>
                <a:schemeClr val="dk1"/>
              </a:buClr>
              <a:buSzPts val="1400"/>
              <a:buFont typeface="Calibri"/>
              <a:buAutoNum type="arabicPeriod"/>
            </a:pPr>
            <a:r>
              <a:rPr lang="en-GB" sz="1400" dirty="0">
                <a:solidFill>
                  <a:schemeClr val="dk1"/>
                </a:solidFill>
                <a:latin typeface="Calibri"/>
                <a:ea typeface="Calibri"/>
                <a:cs typeface="Calibri"/>
                <a:sym typeface="Calibri"/>
              </a:rPr>
              <a:t>Loss of amenity</a:t>
            </a:r>
            <a:endParaRPr sz="1400" dirty="0">
              <a:solidFill>
                <a:schemeClr val="dk1"/>
              </a:solidFill>
              <a:latin typeface="Calibri"/>
              <a:ea typeface="Calibri"/>
              <a:cs typeface="Calibri"/>
              <a:sym typeface="Calibri"/>
            </a:endParaRPr>
          </a:p>
          <a:p>
            <a:pPr marL="457200" lvl="0" indent="-317500" algn="l" rtl="0">
              <a:lnSpc>
                <a:spcPct val="100000"/>
              </a:lnSpc>
              <a:spcBef>
                <a:spcPts val="0"/>
              </a:spcBef>
              <a:spcAft>
                <a:spcPts val="0"/>
              </a:spcAft>
              <a:buClr>
                <a:schemeClr val="dk1"/>
              </a:buClr>
              <a:buSzPts val="1400"/>
              <a:buFont typeface="Calibri"/>
              <a:buAutoNum type="arabicPeriod"/>
            </a:pPr>
            <a:r>
              <a:rPr lang="en-GB" sz="1400" dirty="0">
                <a:solidFill>
                  <a:schemeClr val="dk1"/>
                </a:solidFill>
                <a:latin typeface="Calibri"/>
                <a:ea typeface="Calibri"/>
                <a:cs typeface="Calibri"/>
                <a:sym typeface="Calibri"/>
              </a:rPr>
              <a:t>Loss of faculty</a:t>
            </a:r>
            <a:endParaRPr sz="1400" dirty="0">
              <a:solidFill>
                <a:schemeClr val="dk1"/>
              </a:solidFill>
              <a:latin typeface="Calibri"/>
              <a:ea typeface="Calibri"/>
              <a:cs typeface="Calibri"/>
              <a:sym typeface="Calibri"/>
            </a:endParaRPr>
          </a:p>
          <a:p>
            <a:pPr marL="457200" lvl="0" indent="-317500" algn="l" rtl="0">
              <a:lnSpc>
                <a:spcPct val="100000"/>
              </a:lnSpc>
              <a:spcBef>
                <a:spcPts val="0"/>
              </a:spcBef>
              <a:spcAft>
                <a:spcPts val="0"/>
              </a:spcAft>
              <a:buClr>
                <a:schemeClr val="dk1"/>
              </a:buClr>
              <a:buSzPts val="1400"/>
              <a:buFont typeface="Calibri"/>
              <a:buAutoNum type="arabicPeriod"/>
            </a:pPr>
            <a:r>
              <a:rPr lang="en-GB" sz="1400" dirty="0">
                <a:solidFill>
                  <a:schemeClr val="dk1"/>
                </a:solidFill>
                <a:latin typeface="Calibri"/>
                <a:ea typeface="Calibri"/>
                <a:cs typeface="Calibri"/>
                <a:sym typeface="Calibri"/>
              </a:rPr>
              <a:t>Damages for the injury itself</a:t>
            </a:r>
            <a:endParaRPr sz="14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dirty="0">
              <a:solidFill>
                <a:schemeClr val="dk1"/>
              </a:solidFill>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3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latin typeface="Lobster"/>
                <a:ea typeface="Lobster"/>
                <a:cs typeface="Lobster"/>
                <a:sym typeface="Lobster"/>
              </a:rPr>
              <a:t>What are damages?</a:t>
            </a:r>
            <a:endParaRPr dirty="0">
              <a:latin typeface="Lobster"/>
              <a:ea typeface="Lobster"/>
              <a:cs typeface="Lobster"/>
              <a:sym typeface="Lobster"/>
            </a:endParaRPr>
          </a:p>
        </p:txBody>
      </p:sp>
      <p:sp>
        <p:nvSpPr>
          <p:cNvPr id="201" name="Google Shape;201;p34"/>
          <p:cNvSpPr txBox="1">
            <a:spLocks noGrp="1"/>
          </p:cNvSpPr>
          <p:nvPr>
            <p:ph type="body" idx="1"/>
          </p:nvPr>
        </p:nvSpPr>
        <p:spPr>
          <a:xfrm>
            <a:off x="311700" y="1152475"/>
            <a:ext cx="8520600" cy="39597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GB" dirty="0">
                <a:solidFill>
                  <a:srgbClr val="000000"/>
                </a:solidFill>
              </a:rPr>
              <a:t>How are damaged paid?</a:t>
            </a:r>
            <a:endParaRPr dirty="0">
              <a:solidFill>
                <a:srgbClr val="000000"/>
              </a:solidFill>
            </a:endParaRPr>
          </a:p>
          <a:p>
            <a:pPr marL="0" lvl="0" indent="0" algn="l" rtl="0">
              <a:lnSpc>
                <a:spcPct val="100000"/>
              </a:lnSpc>
              <a:spcBef>
                <a:spcPts val="0"/>
              </a:spcBef>
              <a:spcAft>
                <a:spcPts val="0"/>
              </a:spcAft>
              <a:buNone/>
            </a:pPr>
            <a:endParaRPr dirty="0">
              <a:solidFill>
                <a:srgbClr val="000000"/>
              </a:solidFill>
            </a:endParaRPr>
          </a:p>
          <a:p>
            <a:pPr marL="0" lvl="0" indent="0" algn="l" rtl="0">
              <a:lnSpc>
                <a:spcPct val="100000"/>
              </a:lnSpc>
              <a:spcBef>
                <a:spcPts val="0"/>
              </a:spcBef>
              <a:spcAft>
                <a:spcPts val="0"/>
              </a:spcAft>
              <a:buNone/>
            </a:pPr>
            <a:r>
              <a:rPr lang="en-GB" dirty="0">
                <a:solidFill>
                  <a:srgbClr val="000000"/>
                </a:solidFill>
              </a:rPr>
              <a:t>Lump sum</a:t>
            </a:r>
            <a:r>
              <a:rPr lang="en-GB" dirty="0"/>
              <a:t>: All paid </a:t>
            </a:r>
            <a:r>
              <a:rPr lang="en-GB" dirty="0"/>
              <a:t>a</a:t>
            </a:r>
            <a:r>
              <a:rPr lang="en-GB" dirty="0" smtClean="0"/>
              <a:t>t </a:t>
            </a:r>
            <a:r>
              <a:rPr lang="en-GB" dirty="0"/>
              <a:t>once</a:t>
            </a:r>
            <a:endParaRPr dirty="0"/>
          </a:p>
          <a:p>
            <a:pPr marL="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r>
              <a:rPr lang="en-GB" dirty="0">
                <a:solidFill>
                  <a:srgbClr val="000000"/>
                </a:solidFill>
              </a:rPr>
              <a:t>Structured settlement: </a:t>
            </a:r>
            <a:r>
              <a:rPr lang="en-GB" dirty="0"/>
              <a:t>Regular payments</a:t>
            </a:r>
            <a:endParaRPr dirty="0"/>
          </a:p>
          <a:p>
            <a:pPr marL="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r>
              <a:rPr lang="en-GB" dirty="0">
                <a:solidFill>
                  <a:srgbClr val="000000"/>
                </a:solidFill>
              </a:rPr>
              <a:t>Contributory negligence:</a:t>
            </a:r>
            <a:r>
              <a:rPr lang="en-GB" dirty="0"/>
              <a:t> </a:t>
            </a:r>
            <a:r>
              <a:rPr lang="en-GB" dirty="0">
                <a:solidFill>
                  <a:srgbClr val="666666"/>
                </a:solidFill>
                <a:latin typeface="Calibri"/>
                <a:ea typeface="Calibri"/>
                <a:cs typeface="Calibri"/>
                <a:sym typeface="Calibri"/>
              </a:rPr>
              <a:t>This is when the accident victim themselves is partially liable for the accident occurring.</a:t>
            </a:r>
            <a:endParaRPr dirty="0">
              <a:solidFill>
                <a:srgbClr val="666666"/>
              </a:solidFill>
              <a:latin typeface="Calibri"/>
              <a:ea typeface="Calibri"/>
              <a:cs typeface="Calibri"/>
              <a:sym typeface="Calibri"/>
            </a:endParaRPr>
          </a:p>
          <a:p>
            <a:pPr marL="0" lvl="0" indent="0" algn="l" rtl="0">
              <a:lnSpc>
                <a:spcPct val="100000"/>
              </a:lnSpc>
              <a:spcBef>
                <a:spcPts val="0"/>
              </a:spcBef>
              <a:spcAft>
                <a:spcPts val="0"/>
              </a:spcAft>
              <a:buNone/>
            </a:pPr>
            <a:endParaRPr dirty="0">
              <a:solidFill>
                <a:srgbClr val="666666"/>
              </a:solidFill>
              <a:latin typeface="Calibri"/>
              <a:ea typeface="Calibri"/>
              <a:cs typeface="Calibri"/>
              <a:sym typeface="Calibri"/>
            </a:endParaRPr>
          </a:p>
          <a:p>
            <a:pPr marL="0" lvl="0" indent="0" algn="l" rtl="0">
              <a:lnSpc>
                <a:spcPct val="100000"/>
              </a:lnSpc>
              <a:spcBef>
                <a:spcPts val="0"/>
              </a:spcBef>
              <a:spcAft>
                <a:spcPts val="0"/>
              </a:spcAft>
              <a:buNone/>
            </a:pPr>
            <a:r>
              <a:rPr lang="en-GB" dirty="0">
                <a:solidFill>
                  <a:srgbClr val="000000"/>
                </a:solidFill>
                <a:latin typeface="Calibri"/>
                <a:ea typeface="Calibri"/>
                <a:cs typeface="Calibri"/>
                <a:sym typeface="Calibri"/>
              </a:rPr>
              <a:t>Mitigation of Loss: </a:t>
            </a:r>
            <a:r>
              <a:rPr lang="en-GB" dirty="0">
                <a:solidFill>
                  <a:srgbClr val="666666"/>
                </a:solidFill>
                <a:latin typeface="Calibri"/>
                <a:ea typeface="Calibri"/>
                <a:cs typeface="Calibri"/>
                <a:sym typeface="Calibri"/>
              </a:rPr>
              <a:t>Claimant is expected to keep their losses to a minimum - cant claim for losses which can be prevented</a:t>
            </a:r>
            <a:endParaRPr dirty="0">
              <a:solidFill>
                <a:srgbClr val="666666"/>
              </a:solidFill>
              <a:latin typeface="Calibri"/>
              <a:ea typeface="Calibri"/>
              <a:cs typeface="Calibri"/>
              <a:sym typeface="Calibri"/>
            </a:endParaRPr>
          </a:p>
          <a:p>
            <a:pPr marL="0" lvl="0" indent="0" algn="l" rtl="0">
              <a:lnSpc>
                <a:spcPct val="100000"/>
              </a:lnSpc>
              <a:spcBef>
                <a:spcPts val="0"/>
              </a:spcBef>
              <a:spcAft>
                <a:spcPts val="0"/>
              </a:spcAft>
              <a:buNone/>
            </a:pPr>
            <a:endParaRPr dirty="0">
              <a:solidFill>
                <a:srgbClr val="666666"/>
              </a:solidFill>
              <a:latin typeface="Calibri"/>
              <a:ea typeface="Calibri"/>
              <a:cs typeface="Calibri"/>
              <a:sym typeface="Calibri"/>
            </a:endParaRPr>
          </a:p>
          <a:p>
            <a:pPr marL="0" lvl="0" indent="0" algn="l" rtl="0">
              <a:lnSpc>
                <a:spcPct val="100000"/>
              </a:lnSpc>
              <a:spcBef>
                <a:spcPts val="0"/>
              </a:spcBef>
              <a:spcAft>
                <a:spcPts val="0"/>
              </a:spcAft>
              <a:buNone/>
            </a:pPr>
            <a:r>
              <a:rPr lang="en-GB" dirty="0">
                <a:solidFill>
                  <a:srgbClr val="000000"/>
                </a:solidFill>
                <a:latin typeface="Calibri"/>
                <a:ea typeface="Calibri"/>
                <a:cs typeface="Calibri"/>
                <a:sym typeface="Calibri"/>
              </a:rPr>
              <a:t>Interim damages:</a:t>
            </a:r>
            <a:r>
              <a:rPr lang="en-GB" dirty="0">
                <a:solidFill>
                  <a:srgbClr val="666666"/>
                </a:solidFill>
                <a:latin typeface="Calibri"/>
                <a:ea typeface="Calibri"/>
                <a:cs typeface="Calibri"/>
                <a:sym typeface="Calibri"/>
              </a:rPr>
              <a:t> Damages paid before the total sum of damages has been agreed, but after liability has been established.  </a:t>
            </a:r>
            <a:endParaRPr dirty="0">
              <a:solidFill>
                <a:srgbClr val="666666"/>
              </a:solidFill>
              <a:latin typeface="Calibri"/>
              <a:ea typeface="Calibri"/>
              <a:cs typeface="Calibri"/>
              <a:sym typeface="Calibri"/>
            </a:endParaRPr>
          </a:p>
          <a:p>
            <a:pPr marL="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endParaRPr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dirty="0">
              <a:solidFill>
                <a:schemeClr val="dk1"/>
              </a:solidFill>
              <a:latin typeface="Calibri"/>
              <a:ea typeface="Calibri"/>
              <a:cs typeface="Calibri"/>
              <a:sym typeface="Calibri"/>
            </a:endParaRPr>
          </a:p>
        </p:txBody>
      </p:sp>
      <p:pic>
        <p:nvPicPr>
          <p:cNvPr id="202" name="Google Shape;202;p34"/>
          <p:cNvPicPr preferRelativeResize="0"/>
          <p:nvPr/>
        </p:nvPicPr>
        <p:blipFill>
          <a:blip r:embed="rId3">
            <a:alphaModFix/>
          </a:blip>
          <a:stretch>
            <a:fillRect/>
          </a:stretch>
        </p:blipFill>
        <p:spPr>
          <a:xfrm>
            <a:off x="6002850" y="283025"/>
            <a:ext cx="2341451" cy="2249824"/>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3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latin typeface="Lobster"/>
                <a:ea typeface="Lobster"/>
                <a:cs typeface="Lobster"/>
                <a:sym typeface="Lobster"/>
              </a:rPr>
              <a:t>Research time</a:t>
            </a:r>
            <a:endParaRPr dirty="0">
              <a:latin typeface="Lobster"/>
              <a:ea typeface="Lobster"/>
              <a:cs typeface="Lobster"/>
              <a:sym typeface="Lobster"/>
            </a:endParaRPr>
          </a:p>
        </p:txBody>
      </p:sp>
      <p:sp>
        <p:nvSpPr>
          <p:cNvPr id="208" name="Google Shape;208;p3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latin typeface="Calibri"/>
                <a:ea typeface="Calibri"/>
                <a:cs typeface="Calibri"/>
                <a:sym typeface="Calibri"/>
              </a:rPr>
              <a:t>Each person within your firm should be responsible for the research of cases relating to:</a:t>
            </a:r>
            <a:endParaRPr dirty="0">
              <a:latin typeface="Calibri"/>
              <a:ea typeface="Calibri"/>
              <a:cs typeface="Calibri"/>
              <a:sym typeface="Calibri"/>
            </a:endParaRPr>
          </a:p>
          <a:p>
            <a:pPr marL="0" lvl="0" indent="0" algn="l" rtl="0">
              <a:spcBef>
                <a:spcPts val="1600"/>
              </a:spcBef>
              <a:spcAft>
                <a:spcPts val="0"/>
              </a:spcAft>
              <a:buNone/>
            </a:pPr>
            <a:endParaRPr dirty="0">
              <a:latin typeface="Calibri"/>
              <a:ea typeface="Calibri"/>
              <a:cs typeface="Calibri"/>
              <a:sym typeface="Calibri"/>
            </a:endParaRPr>
          </a:p>
          <a:p>
            <a:pPr marL="457200" lvl="0" indent="-342900" algn="l" rtl="0">
              <a:spcBef>
                <a:spcPts val="1600"/>
              </a:spcBef>
              <a:spcAft>
                <a:spcPts val="0"/>
              </a:spcAft>
              <a:buSzPts val="1800"/>
              <a:buFont typeface="Calibri"/>
              <a:buAutoNum type="arabicPeriod"/>
            </a:pPr>
            <a:r>
              <a:rPr lang="en-GB" dirty="0">
                <a:latin typeface="Calibri"/>
                <a:ea typeface="Calibri"/>
                <a:cs typeface="Calibri"/>
                <a:sym typeface="Calibri"/>
              </a:rPr>
              <a:t>Duty of care</a:t>
            </a:r>
            <a:endParaRPr dirty="0">
              <a:latin typeface="Calibri"/>
              <a:ea typeface="Calibri"/>
              <a:cs typeface="Calibri"/>
              <a:sym typeface="Calibri"/>
            </a:endParaRPr>
          </a:p>
          <a:p>
            <a:pPr marL="457200" lvl="0" indent="-342900" algn="l" rtl="0">
              <a:spcBef>
                <a:spcPts val="0"/>
              </a:spcBef>
              <a:spcAft>
                <a:spcPts val="0"/>
              </a:spcAft>
              <a:buSzPts val="1800"/>
              <a:buFont typeface="Calibri"/>
              <a:buAutoNum type="arabicPeriod"/>
            </a:pPr>
            <a:r>
              <a:rPr lang="en-GB" dirty="0">
                <a:latin typeface="Calibri"/>
                <a:ea typeface="Calibri"/>
                <a:cs typeface="Calibri"/>
                <a:sym typeface="Calibri"/>
              </a:rPr>
              <a:t>Breach of duty</a:t>
            </a:r>
            <a:endParaRPr dirty="0">
              <a:latin typeface="Calibri"/>
              <a:ea typeface="Calibri"/>
              <a:cs typeface="Calibri"/>
              <a:sym typeface="Calibri"/>
            </a:endParaRPr>
          </a:p>
          <a:p>
            <a:pPr marL="457200" lvl="0" indent="-342900" algn="l" rtl="0">
              <a:spcBef>
                <a:spcPts val="0"/>
              </a:spcBef>
              <a:spcAft>
                <a:spcPts val="0"/>
              </a:spcAft>
              <a:buSzPts val="1800"/>
              <a:buFont typeface="Calibri"/>
              <a:buAutoNum type="arabicPeriod"/>
            </a:pPr>
            <a:r>
              <a:rPr lang="en-GB" dirty="0">
                <a:latin typeface="Calibri"/>
                <a:ea typeface="Calibri"/>
                <a:cs typeface="Calibri"/>
                <a:sym typeface="Calibri"/>
              </a:rPr>
              <a:t>Damage</a:t>
            </a:r>
            <a:endParaRPr dirty="0">
              <a:latin typeface="Calibri"/>
              <a:ea typeface="Calibri"/>
              <a:cs typeface="Calibri"/>
              <a:sym typeface="Calibri"/>
            </a:endParaRPr>
          </a:p>
          <a:p>
            <a:pPr marL="457200" lvl="0" indent="-342900" algn="l" rtl="0">
              <a:spcBef>
                <a:spcPts val="0"/>
              </a:spcBef>
              <a:spcAft>
                <a:spcPts val="0"/>
              </a:spcAft>
              <a:buSzPts val="1800"/>
              <a:buFont typeface="Calibri"/>
              <a:buAutoNum type="arabicPeriod"/>
            </a:pPr>
            <a:r>
              <a:rPr lang="en-GB" dirty="0">
                <a:latin typeface="Calibri"/>
                <a:ea typeface="Calibri"/>
                <a:cs typeface="Calibri"/>
                <a:sym typeface="Calibri"/>
              </a:rPr>
              <a:t>Damages</a:t>
            </a:r>
            <a:endParaRPr dirty="0">
              <a:latin typeface="Calibri"/>
              <a:ea typeface="Calibri"/>
              <a:cs typeface="Calibri"/>
              <a:sym typeface="Calibri"/>
            </a:endParaRPr>
          </a:p>
          <a:p>
            <a:pPr marL="0" lvl="0" indent="0" algn="l" rtl="0">
              <a:spcBef>
                <a:spcPts val="1600"/>
              </a:spcBef>
              <a:spcAft>
                <a:spcPts val="0"/>
              </a:spcAft>
              <a:buNone/>
            </a:pPr>
            <a:endParaRPr dirty="0">
              <a:latin typeface="Calibri"/>
              <a:ea typeface="Calibri"/>
              <a:cs typeface="Calibri"/>
              <a:sym typeface="Calibri"/>
            </a:endParaRPr>
          </a:p>
          <a:p>
            <a:pPr marL="0" lvl="0" indent="0" algn="l" rtl="0">
              <a:spcBef>
                <a:spcPts val="1600"/>
              </a:spcBef>
              <a:spcAft>
                <a:spcPts val="1600"/>
              </a:spcAft>
              <a:buNone/>
            </a:pPr>
            <a:r>
              <a:rPr lang="en-GB" dirty="0">
                <a:latin typeface="Calibri"/>
                <a:ea typeface="Calibri"/>
                <a:cs typeface="Calibri"/>
                <a:sym typeface="Calibri"/>
              </a:rPr>
              <a:t>There is a case research doc which I have uploaded to classroom. Each group can all work on the same doc, working collaboratively - one person open it and then share it with the rest of your group so you all have access. </a:t>
            </a:r>
            <a:endParaRPr dirty="0">
              <a:latin typeface="Calibri"/>
              <a:ea typeface="Calibri"/>
              <a:cs typeface="Calibri"/>
              <a:sym typeface="Calibri"/>
            </a:endParaRPr>
          </a:p>
        </p:txBody>
      </p:sp>
      <p:pic>
        <p:nvPicPr>
          <p:cNvPr id="209" name="Google Shape;209;p35"/>
          <p:cNvPicPr preferRelativeResize="0"/>
          <p:nvPr/>
        </p:nvPicPr>
        <p:blipFill>
          <a:blip r:embed="rId3">
            <a:alphaModFix/>
          </a:blip>
          <a:stretch>
            <a:fillRect/>
          </a:stretch>
        </p:blipFill>
        <p:spPr>
          <a:xfrm>
            <a:off x="3404025" y="1909610"/>
            <a:ext cx="2335925" cy="215682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3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latin typeface="Lobster"/>
                <a:ea typeface="Lobster"/>
                <a:cs typeface="Lobster"/>
                <a:sym typeface="Lobster"/>
              </a:rPr>
              <a:t>How will the law impact your client?</a:t>
            </a:r>
            <a:endParaRPr dirty="0">
              <a:latin typeface="Lobster"/>
              <a:ea typeface="Lobster"/>
              <a:cs typeface="Lobster"/>
              <a:sym typeface="Lobster"/>
            </a:endParaRPr>
          </a:p>
        </p:txBody>
      </p:sp>
      <p:sp>
        <p:nvSpPr>
          <p:cNvPr id="215" name="Google Shape;215;p3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latin typeface="Calibri"/>
                <a:ea typeface="Calibri"/>
                <a:cs typeface="Calibri"/>
                <a:sym typeface="Calibri"/>
              </a:rPr>
              <a:t>Take a look at some previous client letters which have given clear and explicit advice. </a:t>
            </a:r>
            <a:endParaRPr dirty="0">
              <a:latin typeface="Calibri"/>
              <a:ea typeface="Calibri"/>
              <a:cs typeface="Calibri"/>
              <a:sym typeface="Calibri"/>
            </a:endParaRPr>
          </a:p>
          <a:p>
            <a:pPr marL="0" lvl="0" indent="0" algn="l" rtl="0">
              <a:spcBef>
                <a:spcPts val="1600"/>
              </a:spcBef>
              <a:spcAft>
                <a:spcPts val="0"/>
              </a:spcAft>
              <a:buNone/>
            </a:pPr>
            <a:r>
              <a:rPr lang="en-GB" dirty="0">
                <a:latin typeface="Calibri"/>
                <a:ea typeface="Calibri"/>
                <a:cs typeface="Calibri"/>
                <a:sym typeface="Calibri"/>
              </a:rPr>
              <a:t>Use this to work as a group and come up with your advice </a:t>
            </a:r>
            <a:r>
              <a:rPr lang="en-GB" u="sng" dirty="0">
                <a:latin typeface="Calibri"/>
                <a:ea typeface="Calibri"/>
                <a:cs typeface="Calibri"/>
                <a:sym typeface="Calibri"/>
              </a:rPr>
              <a:t>specific</a:t>
            </a:r>
            <a:r>
              <a:rPr lang="en-GB" dirty="0">
                <a:latin typeface="Calibri"/>
                <a:ea typeface="Calibri"/>
                <a:cs typeface="Calibri"/>
                <a:sym typeface="Calibri"/>
              </a:rPr>
              <a:t> to your client. </a:t>
            </a:r>
            <a:endParaRPr dirty="0">
              <a:latin typeface="Calibri"/>
              <a:ea typeface="Calibri"/>
              <a:cs typeface="Calibri"/>
              <a:sym typeface="Calibri"/>
            </a:endParaRPr>
          </a:p>
          <a:p>
            <a:pPr marL="0" lvl="0" indent="0" algn="l" rtl="0">
              <a:spcBef>
                <a:spcPts val="1600"/>
              </a:spcBef>
              <a:spcAft>
                <a:spcPts val="0"/>
              </a:spcAft>
              <a:buNone/>
            </a:pPr>
            <a:r>
              <a:rPr lang="en-GB" dirty="0">
                <a:latin typeface="Calibri"/>
                <a:ea typeface="Calibri"/>
                <a:cs typeface="Calibri"/>
                <a:sym typeface="Calibri"/>
              </a:rPr>
              <a:t>You should determine the following:</a:t>
            </a:r>
            <a:endParaRPr dirty="0">
              <a:latin typeface="Calibri"/>
              <a:ea typeface="Calibri"/>
              <a:cs typeface="Calibri"/>
              <a:sym typeface="Calibri"/>
            </a:endParaRPr>
          </a:p>
          <a:p>
            <a:pPr marL="457200" lvl="0" indent="-342900" algn="l" rtl="0">
              <a:spcBef>
                <a:spcPts val="1600"/>
              </a:spcBef>
              <a:spcAft>
                <a:spcPts val="0"/>
              </a:spcAft>
              <a:buSzPts val="1800"/>
              <a:buFont typeface="Calibri"/>
              <a:buChar char="-"/>
            </a:pPr>
            <a:r>
              <a:rPr lang="en-GB" dirty="0">
                <a:latin typeface="Calibri"/>
                <a:ea typeface="Calibri"/>
                <a:cs typeface="Calibri"/>
                <a:sym typeface="Calibri"/>
              </a:rPr>
              <a:t>Does the defendant owe a duty of care?</a:t>
            </a:r>
            <a:endParaRPr dirty="0">
              <a:latin typeface="Calibri"/>
              <a:ea typeface="Calibri"/>
              <a:cs typeface="Calibri"/>
              <a:sym typeface="Calibri"/>
            </a:endParaRPr>
          </a:p>
          <a:p>
            <a:pPr marL="457200" lvl="0" indent="-342900" algn="l" rtl="0">
              <a:spcBef>
                <a:spcPts val="0"/>
              </a:spcBef>
              <a:spcAft>
                <a:spcPts val="0"/>
              </a:spcAft>
              <a:buSzPts val="1800"/>
              <a:buFont typeface="Calibri"/>
              <a:buChar char="-"/>
            </a:pPr>
            <a:r>
              <a:rPr lang="en-GB" dirty="0">
                <a:latin typeface="Calibri"/>
                <a:ea typeface="Calibri"/>
                <a:cs typeface="Calibri"/>
                <a:sym typeface="Calibri"/>
              </a:rPr>
              <a:t>Has the defendant breached their duty to your client?</a:t>
            </a:r>
            <a:endParaRPr dirty="0">
              <a:latin typeface="Calibri"/>
              <a:ea typeface="Calibri"/>
              <a:cs typeface="Calibri"/>
              <a:sym typeface="Calibri"/>
            </a:endParaRPr>
          </a:p>
          <a:p>
            <a:pPr marL="457200" lvl="0" indent="-342900" algn="l" rtl="0">
              <a:spcBef>
                <a:spcPts val="0"/>
              </a:spcBef>
              <a:spcAft>
                <a:spcPts val="0"/>
              </a:spcAft>
              <a:buSzPts val="1800"/>
              <a:buFont typeface="Calibri"/>
              <a:buChar char="-"/>
            </a:pPr>
            <a:r>
              <a:rPr lang="en-GB" dirty="0">
                <a:latin typeface="Calibri"/>
                <a:ea typeface="Calibri"/>
                <a:cs typeface="Calibri"/>
                <a:sym typeface="Calibri"/>
              </a:rPr>
              <a:t>Has the defendants breach caused the damage to your client?</a:t>
            </a:r>
            <a:endParaRPr dirty="0">
              <a:latin typeface="Calibri"/>
              <a:ea typeface="Calibri"/>
              <a:cs typeface="Calibri"/>
              <a:sym typeface="Calibri"/>
            </a:endParaRPr>
          </a:p>
          <a:p>
            <a:pPr marL="457200" lvl="0" indent="-342900" algn="l" rtl="0">
              <a:spcBef>
                <a:spcPts val="0"/>
              </a:spcBef>
              <a:spcAft>
                <a:spcPts val="0"/>
              </a:spcAft>
              <a:buSzPts val="1800"/>
              <a:buFont typeface="Calibri"/>
              <a:buChar char="-"/>
            </a:pPr>
            <a:r>
              <a:rPr lang="en-GB" dirty="0">
                <a:latin typeface="Calibri"/>
                <a:ea typeface="Calibri"/>
                <a:cs typeface="Calibri"/>
                <a:sym typeface="Calibri"/>
              </a:rPr>
              <a:t>What could your client expect in relation to damages? What might they be able to claim for?</a:t>
            </a:r>
            <a:endParaRPr dirty="0">
              <a:latin typeface="Calibri"/>
              <a:ea typeface="Calibri"/>
              <a:cs typeface="Calibri"/>
              <a:sym typeface="Calibri"/>
            </a:endParaRPr>
          </a:p>
          <a:p>
            <a:pPr marL="0" lvl="0" indent="0" algn="l" rtl="0">
              <a:spcBef>
                <a:spcPts val="1600"/>
              </a:spcBef>
              <a:spcAft>
                <a:spcPts val="1600"/>
              </a:spcAft>
              <a:buNone/>
            </a:pPr>
            <a:r>
              <a:rPr lang="en-GB" dirty="0">
                <a:latin typeface="Calibri"/>
                <a:ea typeface="Calibri"/>
                <a:cs typeface="Calibri"/>
                <a:sym typeface="Calibri"/>
              </a:rPr>
              <a:t>When you are considering this as a group, make notes, as you will need this when you draft your letter. </a:t>
            </a:r>
            <a:endParaRPr dirty="0">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3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latin typeface="Lobster"/>
                <a:ea typeface="Lobster"/>
                <a:cs typeface="Lobster"/>
                <a:sym typeface="Lobster"/>
              </a:rPr>
              <a:t>Evaluation...</a:t>
            </a:r>
            <a:endParaRPr dirty="0">
              <a:latin typeface="Lobster"/>
              <a:ea typeface="Lobster"/>
              <a:cs typeface="Lobster"/>
              <a:sym typeface="Lobster"/>
            </a:endParaRPr>
          </a:p>
        </p:txBody>
      </p:sp>
      <p:sp>
        <p:nvSpPr>
          <p:cNvPr id="221" name="Google Shape;221;p3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1400" dirty="0">
                <a:latin typeface="Calibri"/>
                <a:ea typeface="Calibri"/>
                <a:cs typeface="Calibri"/>
                <a:sym typeface="Calibri"/>
              </a:rPr>
              <a:t>Each section now needs to be evaluated. </a:t>
            </a:r>
            <a:endParaRPr sz="1400" dirty="0">
              <a:latin typeface="Calibri"/>
              <a:ea typeface="Calibri"/>
              <a:cs typeface="Calibri"/>
              <a:sym typeface="Calibri"/>
            </a:endParaRPr>
          </a:p>
          <a:p>
            <a:pPr marL="457200" lvl="0" indent="-317500" algn="l" rtl="0">
              <a:spcBef>
                <a:spcPts val="1600"/>
              </a:spcBef>
              <a:spcAft>
                <a:spcPts val="0"/>
              </a:spcAft>
              <a:buSzPts val="1400"/>
              <a:buFont typeface="Calibri"/>
              <a:buAutoNum type="arabicPeriod"/>
            </a:pPr>
            <a:r>
              <a:rPr lang="en-GB" sz="1400" dirty="0">
                <a:latin typeface="Calibri"/>
                <a:ea typeface="Calibri"/>
                <a:cs typeface="Calibri"/>
                <a:sym typeface="Calibri"/>
              </a:rPr>
              <a:t>Duty</a:t>
            </a:r>
            <a:endParaRPr sz="1400" dirty="0">
              <a:latin typeface="Calibri"/>
              <a:ea typeface="Calibri"/>
              <a:cs typeface="Calibri"/>
              <a:sym typeface="Calibri"/>
            </a:endParaRPr>
          </a:p>
          <a:p>
            <a:pPr marL="457200" lvl="0" indent="-317500" algn="l" rtl="0">
              <a:spcBef>
                <a:spcPts val="0"/>
              </a:spcBef>
              <a:spcAft>
                <a:spcPts val="0"/>
              </a:spcAft>
              <a:buSzPts val="1400"/>
              <a:buFont typeface="Calibri"/>
              <a:buAutoNum type="arabicPeriod"/>
            </a:pPr>
            <a:r>
              <a:rPr lang="en-GB" sz="1400" dirty="0">
                <a:latin typeface="Calibri"/>
                <a:ea typeface="Calibri"/>
                <a:cs typeface="Calibri"/>
                <a:sym typeface="Calibri"/>
              </a:rPr>
              <a:t>Breach</a:t>
            </a:r>
            <a:endParaRPr sz="1400" dirty="0">
              <a:latin typeface="Calibri"/>
              <a:ea typeface="Calibri"/>
              <a:cs typeface="Calibri"/>
              <a:sym typeface="Calibri"/>
            </a:endParaRPr>
          </a:p>
          <a:p>
            <a:pPr marL="457200" lvl="0" indent="-317500" algn="l" rtl="0">
              <a:spcBef>
                <a:spcPts val="0"/>
              </a:spcBef>
              <a:spcAft>
                <a:spcPts val="0"/>
              </a:spcAft>
              <a:buSzPts val="1400"/>
              <a:buFont typeface="Calibri"/>
              <a:buAutoNum type="arabicPeriod"/>
            </a:pPr>
            <a:r>
              <a:rPr lang="en-GB" sz="1400" dirty="0">
                <a:latin typeface="Calibri"/>
                <a:ea typeface="Calibri"/>
                <a:cs typeface="Calibri"/>
                <a:sym typeface="Calibri"/>
              </a:rPr>
              <a:t>Damage</a:t>
            </a:r>
            <a:endParaRPr sz="1400" dirty="0">
              <a:latin typeface="Calibri"/>
              <a:ea typeface="Calibri"/>
              <a:cs typeface="Calibri"/>
              <a:sym typeface="Calibri"/>
            </a:endParaRPr>
          </a:p>
          <a:p>
            <a:pPr marL="457200" lvl="0" indent="-317500" algn="l" rtl="0">
              <a:spcBef>
                <a:spcPts val="0"/>
              </a:spcBef>
              <a:spcAft>
                <a:spcPts val="0"/>
              </a:spcAft>
              <a:buSzPts val="1400"/>
              <a:buFont typeface="Calibri"/>
              <a:buAutoNum type="arabicPeriod"/>
            </a:pPr>
            <a:r>
              <a:rPr lang="en-GB" sz="1400" dirty="0">
                <a:latin typeface="Calibri"/>
                <a:ea typeface="Calibri"/>
                <a:cs typeface="Calibri"/>
                <a:sym typeface="Calibri"/>
              </a:rPr>
              <a:t>Damages</a:t>
            </a:r>
            <a:endParaRPr sz="1400" dirty="0">
              <a:latin typeface="Calibri"/>
              <a:ea typeface="Calibri"/>
              <a:cs typeface="Calibri"/>
              <a:sym typeface="Calibri"/>
            </a:endParaRPr>
          </a:p>
          <a:p>
            <a:pPr marL="0" lvl="0" indent="0" algn="l" rtl="0">
              <a:spcBef>
                <a:spcPts val="1600"/>
              </a:spcBef>
              <a:spcAft>
                <a:spcPts val="0"/>
              </a:spcAft>
              <a:buNone/>
            </a:pPr>
            <a:r>
              <a:rPr lang="en-GB" sz="1400" dirty="0">
                <a:latin typeface="Calibri"/>
                <a:ea typeface="Calibri"/>
                <a:cs typeface="Calibri"/>
                <a:sym typeface="Calibri"/>
              </a:rPr>
              <a:t>Remember: when you evaluate, you look at the </a:t>
            </a:r>
            <a:r>
              <a:rPr lang="en-GB" sz="1400" u="sng" dirty="0">
                <a:latin typeface="Calibri"/>
                <a:ea typeface="Calibri"/>
                <a:cs typeface="Calibri"/>
                <a:sym typeface="Calibri"/>
              </a:rPr>
              <a:t>positives and negatives</a:t>
            </a:r>
            <a:r>
              <a:rPr lang="en-GB" sz="1400" dirty="0">
                <a:latin typeface="Calibri"/>
                <a:ea typeface="Calibri"/>
                <a:cs typeface="Calibri"/>
                <a:sym typeface="Calibri"/>
              </a:rPr>
              <a:t> before weighing up the arguments given and then </a:t>
            </a:r>
            <a:r>
              <a:rPr lang="en-GB" sz="1400" u="sng" dirty="0">
                <a:latin typeface="Calibri"/>
                <a:ea typeface="Calibri"/>
                <a:cs typeface="Calibri"/>
                <a:sym typeface="Calibri"/>
              </a:rPr>
              <a:t>conclude</a:t>
            </a:r>
            <a:r>
              <a:rPr lang="en-GB" sz="1400" dirty="0">
                <a:latin typeface="Calibri"/>
                <a:ea typeface="Calibri"/>
                <a:cs typeface="Calibri"/>
                <a:sym typeface="Calibri"/>
              </a:rPr>
              <a:t>. This should be </a:t>
            </a:r>
            <a:r>
              <a:rPr lang="en-GB" sz="1400" u="sng" dirty="0">
                <a:latin typeface="Calibri"/>
                <a:ea typeface="Calibri"/>
                <a:cs typeface="Calibri"/>
                <a:sym typeface="Calibri"/>
              </a:rPr>
              <a:t>developed</a:t>
            </a:r>
            <a:r>
              <a:rPr lang="en-GB" sz="1400" dirty="0">
                <a:latin typeface="Calibri"/>
                <a:ea typeface="Calibri"/>
                <a:cs typeface="Calibri"/>
                <a:sym typeface="Calibri"/>
              </a:rPr>
              <a:t>, not just one small point for each section. </a:t>
            </a:r>
            <a:endParaRPr sz="1400" dirty="0">
              <a:latin typeface="Calibri"/>
              <a:ea typeface="Calibri"/>
              <a:cs typeface="Calibri"/>
              <a:sym typeface="Calibri"/>
            </a:endParaRPr>
          </a:p>
          <a:p>
            <a:pPr marL="0" lvl="0" indent="0" algn="l" rtl="0">
              <a:spcBef>
                <a:spcPts val="1600"/>
              </a:spcBef>
              <a:spcAft>
                <a:spcPts val="0"/>
              </a:spcAft>
              <a:buNone/>
            </a:pPr>
            <a:r>
              <a:rPr lang="en-GB" sz="1400" dirty="0">
                <a:latin typeface="Calibri"/>
                <a:ea typeface="Calibri"/>
                <a:cs typeface="Calibri"/>
                <a:sym typeface="Calibri"/>
              </a:rPr>
              <a:t>Again, work in your groups to evaluate the law. You should be </a:t>
            </a:r>
            <a:r>
              <a:rPr lang="en-GB" sz="1400" b="1" dirty="0">
                <a:latin typeface="Calibri"/>
                <a:ea typeface="Calibri"/>
                <a:cs typeface="Calibri"/>
                <a:sym typeface="Calibri"/>
              </a:rPr>
              <a:t>THINKING </a:t>
            </a:r>
            <a:r>
              <a:rPr lang="en-GB" sz="1400" dirty="0">
                <a:latin typeface="Calibri"/>
                <a:ea typeface="Calibri"/>
                <a:cs typeface="Calibri"/>
                <a:sym typeface="Calibri"/>
              </a:rPr>
              <a:t>about this, not googling it! Try to look at the law from either the claimant’s or defendant’s point of view, and you should be able to come up with appropriate points. </a:t>
            </a:r>
            <a:endParaRPr sz="1400" dirty="0">
              <a:latin typeface="Calibri"/>
              <a:ea typeface="Calibri"/>
              <a:cs typeface="Calibri"/>
              <a:sym typeface="Calibri"/>
            </a:endParaRPr>
          </a:p>
          <a:p>
            <a:pPr marL="0" lvl="0" indent="0" algn="l" rtl="0">
              <a:spcBef>
                <a:spcPts val="1600"/>
              </a:spcBef>
              <a:spcAft>
                <a:spcPts val="1600"/>
              </a:spcAft>
              <a:buNone/>
            </a:pPr>
            <a:r>
              <a:rPr lang="en-GB" sz="1400" dirty="0">
                <a:latin typeface="Calibri"/>
                <a:ea typeface="Calibri"/>
                <a:cs typeface="Calibri"/>
                <a:sym typeface="Calibri"/>
              </a:rPr>
              <a:t>We will </a:t>
            </a:r>
            <a:r>
              <a:rPr lang="en-GB" sz="1400" u="sng" dirty="0">
                <a:latin typeface="Calibri"/>
                <a:ea typeface="Calibri"/>
                <a:cs typeface="Calibri"/>
                <a:sym typeface="Calibri"/>
              </a:rPr>
              <a:t>discuss</a:t>
            </a:r>
            <a:r>
              <a:rPr lang="en-GB" sz="1400" dirty="0">
                <a:latin typeface="Calibri"/>
                <a:ea typeface="Calibri"/>
                <a:cs typeface="Calibri"/>
                <a:sym typeface="Calibri"/>
              </a:rPr>
              <a:t> this as a class once you have thoroughly considered and made notes for the full evaluation.</a:t>
            </a:r>
            <a:endParaRPr sz="1400" dirty="0">
              <a:latin typeface="Calibri"/>
              <a:ea typeface="Calibri"/>
              <a:cs typeface="Calibri"/>
              <a:sym typeface="Calibri"/>
            </a:endParaRPr>
          </a:p>
        </p:txBody>
      </p:sp>
      <p:pic>
        <p:nvPicPr>
          <p:cNvPr id="222" name="Google Shape;222;p37"/>
          <p:cNvPicPr preferRelativeResize="0"/>
          <p:nvPr/>
        </p:nvPicPr>
        <p:blipFill>
          <a:blip r:embed="rId3">
            <a:alphaModFix/>
          </a:blip>
          <a:stretch>
            <a:fillRect/>
          </a:stretch>
        </p:blipFill>
        <p:spPr>
          <a:xfrm>
            <a:off x="6436250" y="445025"/>
            <a:ext cx="2124450" cy="212445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3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latin typeface="Lobster"/>
                <a:ea typeface="Lobster"/>
                <a:cs typeface="Lobster"/>
                <a:sym typeface="Lobster"/>
              </a:rPr>
              <a:t>Your assignment: Client letter</a:t>
            </a:r>
            <a:endParaRPr dirty="0">
              <a:latin typeface="Lobster"/>
              <a:ea typeface="Lobster"/>
              <a:cs typeface="Lobster"/>
              <a:sym typeface="Lobster"/>
            </a:endParaRPr>
          </a:p>
        </p:txBody>
      </p:sp>
      <p:sp>
        <p:nvSpPr>
          <p:cNvPr id="228" name="Google Shape;228;p3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latin typeface="Calibri"/>
                <a:ea typeface="Calibri"/>
                <a:cs typeface="Calibri"/>
                <a:sym typeface="Calibri"/>
              </a:rPr>
              <a:t>Now that you have completed all of the preparation for your assignment, it is time to get writing!</a:t>
            </a:r>
            <a:endParaRPr dirty="0">
              <a:latin typeface="Calibri"/>
              <a:ea typeface="Calibri"/>
              <a:cs typeface="Calibri"/>
              <a:sym typeface="Calibri"/>
            </a:endParaRPr>
          </a:p>
          <a:p>
            <a:pPr marL="0" lvl="0" indent="0" algn="l" rtl="0">
              <a:spcBef>
                <a:spcPts val="1600"/>
              </a:spcBef>
              <a:spcAft>
                <a:spcPts val="0"/>
              </a:spcAft>
              <a:buNone/>
            </a:pPr>
            <a:r>
              <a:rPr lang="en-GB" dirty="0">
                <a:latin typeface="Calibri"/>
                <a:ea typeface="Calibri"/>
                <a:cs typeface="Calibri"/>
                <a:sym typeface="Calibri"/>
              </a:rPr>
              <a:t>Draft your client letter.</a:t>
            </a:r>
            <a:endParaRPr dirty="0">
              <a:latin typeface="Calibri"/>
              <a:ea typeface="Calibri"/>
              <a:cs typeface="Calibri"/>
              <a:sym typeface="Calibri"/>
            </a:endParaRPr>
          </a:p>
          <a:p>
            <a:pPr marL="0" lvl="0" indent="0" algn="l" rtl="0">
              <a:spcBef>
                <a:spcPts val="1600"/>
              </a:spcBef>
              <a:spcAft>
                <a:spcPts val="1600"/>
              </a:spcAft>
              <a:buNone/>
            </a:pPr>
            <a:r>
              <a:rPr lang="en-GB" dirty="0">
                <a:latin typeface="Calibri"/>
                <a:ea typeface="Calibri"/>
                <a:cs typeface="Calibri"/>
                <a:sym typeface="Calibri"/>
              </a:rPr>
              <a:t>Remember, you must </a:t>
            </a:r>
            <a:r>
              <a:rPr lang="en-GB" u="sng" dirty="0">
                <a:latin typeface="Calibri"/>
                <a:ea typeface="Calibri"/>
                <a:cs typeface="Calibri"/>
                <a:sym typeface="Calibri"/>
              </a:rPr>
              <a:t>explain</a:t>
            </a:r>
            <a:r>
              <a:rPr lang="en-GB" dirty="0">
                <a:latin typeface="Calibri"/>
                <a:ea typeface="Calibri"/>
                <a:cs typeface="Calibri"/>
                <a:sym typeface="Calibri"/>
              </a:rPr>
              <a:t> the law, with cases to illustrate, </a:t>
            </a:r>
            <a:r>
              <a:rPr lang="en-GB" u="sng" dirty="0">
                <a:latin typeface="Calibri"/>
                <a:ea typeface="Calibri"/>
                <a:cs typeface="Calibri"/>
                <a:sym typeface="Calibri"/>
              </a:rPr>
              <a:t>apply</a:t>
            </a:r>
            <a:r>
              <a:rPr lang="en-GB" dirty="0">
                <a:latin typeface="Calibri"/>
                <a:ea typeface="Calibri"/>
                <a:cs typeface="Calibri"/>
                <a:sym typeface="Calibri"/>
              </a:rPr>
              <a:t> it to your client and </a:t>
            </a:r>
            <a:r>
              <a:rPr lang="en-GB" u="sng" dirty="0">
                <a:latin typeface="Calibri"/>
                <a:ea typeface="Calibri"/>
                <a:cs typeface="Calibri"/>
                <a:sym typeface="Calibri"/>
              </a:rPr>
              <a:t>evaluate</a:t>
            </a:r>
            <a:r>
              <a:rPr lang="en-GB" dirty="0">
                <a:latin typeface="Calibri"/>
                <a:ea typeface="Calibri"/>
                <a:cs typeface="Calibri"/>
                <a:sym typeface="Calibri"/>
              </a:rPr>
              <a:t> the law. This will cover all criteria - PASS, MERIT and DISTINCTION.</a:t>
            </a:r>
            <a:endParaRPr dirty="0">
              <a:latin typeface="Calibri"/>
              <a:ea typeface="Calibri"/>
              <a:cs typeface="Calibri"/>
              <a:sym typeface="Calibri"/>
            </a:endParaRPr>
          </a:p>
        </p:txBody>
      </p:sp>
      <p:pic>
        <p:nvPicPr>
          <p:cNvPr id="229" name="Google Shape;229;p38"/>
          <p:cNvPicPr preferRelativeResize="0"/>
          <p:nvPr/>
        </p:nvPicPr>
        <p:blipFill rotWithShape="1">
          <a:blip r:embed="rId3">
            <a:alphaModFix/>
          </a:blip>
          <a:srcRect b="10338"/>
          <a:stretch/>
        </p:blipFill>
        <p:spPr>
          <a:xfrm>
            <a:off x="3614050" y="3439175"/>
            <a:ext cx="1915900" cy="154160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39"/>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latin typeface="Lobster"/>
                <a:ea typeface="Lobster"/>
                <a:cs typeface="Lobster"/>
                <a:sym typeface="Lobster"/>
              </a:rPr>
              <a:t>Presentations</a:t>
            </a:r>
            <a:endParaRPr dirty="0">
              <a:latin typeface="Lobster"/>
              <a:ea typeface="Lobster"/>
              <a:cs typeface="Lobster"/>
              <a:sym typeface="Lobster"/>
            </a:endParaRPr>
          </a:p>
        </p:txBody>
      </p:sp>
      <p:sp>
        <p:nvSpPr>
          <p:cNvPr id="235" name="Google Shape;235;p3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latin typeface="Calibri"/>
                <a:ea typeface="Calibri"/>
                <a:cs typeface="Calibri"/>
                <a:sym typeface="Calibri"/>
              </a:rPr>
              <a:t>As each firm had their own client, it is time to share with the class the advice you have given to your clients. Groups will come to the front, one by one, and explain their case and how they have advised their client. </a:t>
            </a:r>
            <a:endParaRPr dirty="0">
              <a:latin typeface="Calibri"/>
              <a:ea typeface="Calibri"/>
              <a:cs typeface="Calibri"/>
              <a:sym typeface="Calibri"/>
            </a:endParaRPr>
          </a:p>
          <a:p>
            <a:pPr marL="0" lvl="0" indent="0" algn="l" rtl="0">
              <a:spcBef>
                <a:spcPts val="1600"/>
              </a:spcBef>
              <a:spcAft>
                <a:spcPts val="0"/>
              </a:spcAft>
              <a:buNone/>
            </a:pPr>
            <a:r>
              <a:rPr lang="en-GB" dirty="0">
                <a:latin typeface="Calibri"/>
                <a:ea typeface="Calibri"/>
                <a:cs typeface="Calibri"/>
                <a:sym typeface="Calibri"/>
              </a:rPr>
              <a:t>As you are listening to the other firms explaining their clients issue and their advice, you will be given a sheet to mark your peers.</a:t>
            </a:r>
            <a:endParaRPr dirty="0">
              <a:latin typeface="Calibri"/>
              <a:ea typeface="Calibri"/>
              <a:cs typeface="Calibri"/>
              <a:sym typeface="Calibri"/>
            </a:endParaRPr>
          </a:p>
          <a:p>
            <a:pPr marL="0" lvl="0" indent="0" algn="l" rtl="0">
              <a:spcBef>
                <a:spcPts val="1600"/>
              </a:spcBef>
              <a:spcAft>
                <a:spcPts val="1600"/>
              </a:spcAft>
              <a:buNone/>
            </a:pPr>
            <a:r>
              <a:rPr lang="en-GB" dirty="0">
                <a:latin typeface="Calibri"/>
                <a:ea typeface="Calibri"/>
                <a:cs typeface="Calibri"/>
                <a:sym typeface="Calibri"/>
              </a:rPr>
              <a:t>Have they advised their client appropriately?</a:t>
            </a:r>
            <a:endParaRPr dirty="0">
              <a:latin typeface="Calibri"/>
              <a:ea typeface="Calibri"/>
              <a:cs typeface="Calibri"/>
              <a:sym typeface="Calibri"/>
            </a:endParaRPr>
          </a:p>
        </p:txBody>
      </p:sp>
      <p:pic>
        <p:nvPicPr>
          <p:cNvPr id="236" name="Google Shape;236;p39"/>
          <p:cNvPicPr preferRelativeResize="0"/>
          <p:nvPr/>
        </p:nvPicPr>
        <p:blipFill>
          <a:blip r:embed="rId3">
            <a:alphaModFix/>
          </a:blip>
          <a:stretch>
            <a:fillRect/>
          </a:stretch>
        </p:blipFill>
        <p:spPr>
          <a:xfrm>
            <a:off x="5221325" y="2857300"/>
            <a:ext cx="2950275" cy="1967825"/>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40"/>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42" name="Google Shape;242;p4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endParaRPr dirty="0"/>
          </a:p>
        </p:txBody>
      </p:sp>
      <p:pic>
        <p:nvPicPr>
          <p:cNvPr id="243" name="Google Shape;243;p40"/>
          <p:cNvPicPr preferRelativeResize="0"/>
          <p:nvPr/>
        </p:nvPicPr>
        <p:blipFill>
          <a:blip r:embed="rId3">
            <a:alphaModFix/>
          </a:blip>
          <a:stretch>
            <a:fillRect/>
          </a:stretch>
        </p:blipFill>
        <p:spPr>
          <a:xfrm>
            <a:off x="710604" y="0"/>
            <a:ext cx="7722793" cy="5143501"/>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Google Shape;73;p1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latin typeface="Lobster"/>
                <a:ea typeface="Lobster"/>
                <a:cs typeface="Lobster"/>
                <a:sym typeface="Lobster"/>
              </a:rPr>
              <a:t>What will we cover over the 8 weeks?</a:t>
            </a:r>
            <a:endParaRPr dirty="0">
              <a:latin typeface="Lobster"/>
              <a:ea typeface="Lobster"/>
              <a:cs typeface="Lobster"/>
              <a:sym typeface="Lobster"/>
            </a:endParaRPr>
          </a:p>
        </p:txBody>
      </p:sp>
      <p:sp>
        <p:nvSpPr>
          <p:cNvPr id="74" name="Google Shape;74;p1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u="sng" dirty="0">
                <a:latin typeface="Calibri"/>
                <a:ea typeface="Calibri"/>
                <a:cs typeface="Calibri"/>
                <a:sym typeface="Calibri"/>
              </a:rPr>
              <a:t>Unit 1: ADR</a:t>
            </a:r>
            <a:endParaRPr b="1" u="sng" dirty="0">
              <a:latin typeface="Calibri"/>
              <a:ea typeface="Calibri"/>
              <a:cs typeface="Calibri"/>
              <a:sym typeface="Calibri"/>
            </a:endParaRPr>
          </a:p>
          <a:p>
            <a:pPr marL="0" lvl="0" indent="0" algn="l" rtl="0">
              <a:spcBef>
                <a:spcPts val="1600"/>
              </a:spcBef>
              <a:spcAft>
                <a:spcPts val="0"/>
              </a:spcAft>
              <a:buNone/>
            </a:pPr>
            <a:r>
              <a:rPr lang="en-GB" dirty="0">
                <a:latin typeface="Calibri"/>
                <a:ea typeface="Calibri"/>
                <a:cs typeface="Calibri"/>
                <a:sym typeface="Calibri"/>
              </a:rPr>
              <a:t>This is PASS, MERIT and DISTINCTION</a:t>
            </a:r>
            <a:endParaRPr dirty="0">
              <a:latin typeface="Calibri"/>
              <a:ea typeface="Calibri"/>
              <a:cs typeface="Calibri"/>
              <a:sym typeface="Calibri"/>
            </a:endParaRPr>
          </a:p>
          <a:p>
            <a:pPr marL="0" lvl="0" indent="0" algn="l" rtl="0">
              <a:spcBef>
                <a:spcPts val="1600"/>
              </a:spcBef>
              <a:spcAft>
                <a:spcPts val="0"/>
              </a:spcAft>
              <a:buNone/>
            </a:pPr>
            <a:r>
              <a:rPr lang="en-GB" b="1" u="sng" dirty="0">
                <a:latin typeface="Calibri"/>
                <a:ea typeface="Calibri"/>
                <a:cs typeface="Calibri"/>
                <a:sym typeface="Calibri"/>
              </a:rPr>
              <a:t>Unit 3: Tort</a:t>
            </a:r>
            <a:endParaRPr b="1" u="sng" dirty="0">
              <a:latin typeface="Calibri"/>
              <a:ea typeface="Calibri"/>
              <a:cs typeface="Calibri"/>
              <a:sym typeface="Calibri"/>
            </a:endParaRPr>
          </a:p>
          <a:p>
            <a:pPr marL="0" lvl="0" indent="0" algn="l" rtl="0">
              <a:spcBef>
                <a:spcPts val="1600"/>
              </a:spcBef>
              <a:spcAft>
                <a:spcPts val="1600"/>
              </a:spcAft>
              <a:buNone/>
            </a:pPr>
            <a:r>
              <a:rPr lang="en-GB" dirty="0">
                <a:latin typeface="Calibri"/>
                <a:ea typeface="Calibri"/>
                <a:cs typeface="Calibri"/>
                <a:sym typeface="Calibri"/>
              </a:rPr>
              <a:t>This is also PASS, MERIT and DISTINCTION</a:t>
            </a:r>
            <a:endParaRPr dirty="0">
              <a:latin typeface="Calibri"/>
              <a:ea typeface="Calibri"/>
              <a:cs typeface="Calibri"/>
              <a:sym typeface="Calibri"/>
            </a:endParaRPr>
          </a:p>
        </p:txBody>
      </p:sp>
      <p:pic>
        <p:nvPicPr>
          <p:cNvPr id="75" name="Google Shape;75;p16"/>
          <p:cNvPicPr preferRelativeResize="0"/>
          <p:nvPr/>
        </p:nvPicPr>
        <p:blipFill>
          <a:blip r:embed="rId3">
            <a:alphaModFix/>
          </a:blip>
          <a:stretch>
            <a:fillRect/>
          </a:stretch>
        </p:blipFill>
        <p:spPr>
          <a:xfrm>
            <a:off x="5816688" y="61913"/>
            <a:ext cx="2867025" cy="50196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80" name="Google Shape;80;p1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latin typeface="Lobster"/>
                <a:ea typeface="Lobster"/>
                <a:cs typeface="Lobster"/>
                <a:sym typeface="Lobster"/>
              </a:rPr>
              <a:t>Who is your client?</a:t>
            </a:r>
            <a:endParaRPr dirty="0">
              <a:latin typeface="Lobster"/>
              <a:ea typeface="Lobster"/>
              <a:cs typeface="Lobster"/>
              <a:sym typeface="Lobster"/>
            </a:endParaRPr>
          </a:p>
        </p:txBody>
      </p:sp>
      <p:sp>
        <p:nvSpPr>
          <p:cNvPr id="81" name="Google Shape;81;p1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latin typeface="Calibri"/>
                <a:ea typeface="Calibri"/>
                <a:cs typeface="Calibri"/>
                <a:sym typeface="Calibri"/>
              </a:rPr>
              <a:t>Each firm has been given a different client who they will need to work for and advise appropriately. </a:t>
            </a:r>
            <a:endParaRPr dirty="0">
              <a:latin typeface="Calibri"/>
              <a:ea typeface="Calibri"/>
              <a:cs typeface="Calibri"/>
              <a:sym typeface="Calibri"/>
            </a:endParaRPr>
          </a:p>
          <a:p>
            <a:pPr marL="0" lvl="0" indent="0" algn="l" rtl="0">
              <a:spcBef>
                <a:spcPts val="1600"/>
              </a:spcBef>
              <a:spcAft>
                <a:spcPts val="1600"/>
              </a:spcAft>
              <a:buNone/>
            </a:pPr>
            <a:r>
              <a:rPr lang="en-GB" dirty="0">
                <a:latin typeface="Calibri"/>
                <a:ea typeface="Calibri"/>
                <a:cs typeface="Calibri"/>
                <a:sym typeface="Calibri"/>
              </a:rPr>
              <a:t>Your client has no idea of the law, so you will need to explain it to them clearly (PASS), you will need to illustrate the similarities and differences clearly and explicitly to them between ADR and court so they can make an informed decision, or advise them in relation to their issue and the likely outcome for them (MERIT) and weigh up the advantages and disadvantages before concluding what, in your expert opinion, would be best, both overall, and in relation to your client.</a:t>
            </a:r>
            <a:endParaRPr dirty="0">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86" name="Google Shape;86;p1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latin typeface="Lobster"/>
                <a:ea typeface="Lobster"/>
                <a:cs typeface="Lobster"/>
                <a:sym typeface="Lobster"/>
              </a:rPr>
              <a:t>Your first task - Alternative dispute resolution (ADR)</a:t>
            </a:r>
            <a:endParaRPr dirty="0">
              <a:latin typeface="Lobster"/>
              <a:ea typeface="Lobster"/>
              <a:cs typeface="Lobster"/>
              <a:sym typeface="Lobster"/>
            </a:endParaRPr>
          </a:p>
        </p:txBody>
      </p:sp>
      <p:sp>
        <p:nvSpPr>
          <p:cNvPr id="87" name="Google Shape;87;p1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GB" sz="1100" dirty="0">
                <a:solidFill>
                  <a:schemeClr val="dk1"/>
                </a:solidFill>
                <a:highlight>
                  <a:srgbClr val="EAD1DC"/>
                </a:highlight>
                <a:latin typeface="Calibri"/>
                <a:ea typeface="Calibri"/>
                <a:cs typeface="Calibri"/>
                <a:sym typeface="Calibri"/>
              </a:rPr>
              <a:t>P4	Describe the types of Alternative Dispute Resolution (ADR)</a:t>
            </a:r>
            <a:endParaRPr sz="1100" dirty="0">
              <a:solidFill>
                <a:schemeClr val="dk1"/>
              </a:solidFill>
              <a:latin typeface="Calibri"/>
              <a:ea typeface="Calibri"/>
              <a:cs typeface="Calibri"/>
              <a:sym typeface="Calibri"/>
            </a:endParaRPr>
          </a:p>
          <a:p>
            <a:pPr marL="457200" lvl="0" indent="-457200" algn="l" rtl="0">
              <a:lnSpc>
                <a:spcPct val="100000"/>
              </a:lnSpc>
              <a:spcBef>
                <a:spcPts val="0"/>
              </a:spcBef>
              <a:spcAft>
                <a:spcPts val="0"/>
              </a:spcAft>
              <a:buClr>
                <a:schemeClr val="dk1"/>
              </a:buClr>
              <a:buSzPts val="1100"/>
              <a:buFont typeface="Arial"/>
              <a:buNone/>
            </a:pPr>
            <a:r>
              <a:rPr lang="en-GB" sz="1100" dirty="0">
                <a:solidFill>
                  <a:schemeClr val="dk1"/>
                </a:solidFill>
                <a:highlight>
                  <a:srgbClr val="D5A6BD"/>
                </a:highlight>
                <a:latin typeface="Calibri"/>
                <a:ea typeface="Calibri"/>
                <a:cs typeface="Calibri"/>
                <a:sym typeface="Calibri"/>
              </a:rPr>
              <a:t>M2	Compare and contrast alternative dispute resolution (ADR) with dispute solving in a court</a:t>
            </a:r>
            <a:endParaRPr sz="11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GB" sz="1100" dirty="0">
                <a:solidFill>
                  <a:schemeClr val="dk1"/>
                </a:solidFill>
                <a:highlight>
                  <a:srgbClr val="C27BA0"/>
                </a:highlight>
                <a:latin typeface="Calibri"/>
                <a:ea typeface="Calibri"/>
                <a:cs typeface="Calibri"/>
                <a:sym typeface="Calibri"/>
              </a:rPr>
              <a:t>D2	Evaluate alternative dispute resolution (ADR)</a:t>
            </a:r>
            <a:endParaRPr sz="1100" dirty="0">
              <a:solidFill>
                <a:schemeClr val="dk1"/>
              </a:solidFill>
              <a:highlight>
                <a:srgbClr val="C27BA0"/>
              </a:highlight>
              <a:latin typeface="Calibri"/>
              <a:ea typeface="Calibri"/>
              <a:cs typeface="Calibri"/>
              <a:sym typeface="Calibri"/>
            </a:endParaRPr>
          </a:p>
          <a:p>
            <a:pPr marL="0" lvl="0" indent="0" algn="l" rtl="0">
              <a:lnSpc>
                <a:spcPct val="100000"/>
              </a:lnSpc>
              <a:spcBef>
                <a:spcPts val="0"/>
              </a:spcBef>
              <a:spcAft>
                <a:spcPts val="0"/>
              </a:spcAft>
              <a:buNone/>
            </a:pPr>
            <a:endParaRPr sz="1100" dirty="0">
              <a:solidFill>
                <a:schemeClr val="dk1"/>
              </a:solidFill>
              <a:highlight>
                <a:srgbClr val="C27BA0"/>
              </a:highlight>
              <a:latin typeface="Oswald"/>
              <a:ea typeface="Oswald"/>
              <a:cs typeface="Oswald"/>
              <a:sym typeface="Oswald"/>
            </a:endParaRPr>
          </a:p>
          <a:p>
            <a:pPr marL="0" lvl="0" indent="0" algn="l" rtl="0">
              <a:lnSpc>
                <a:spcPct val="100000"/>
              </a:lnSpc>
              <a:spcBef>
                <a:spcPts val="0"/>
              </a:spcBef>
              <a:spcAft>
                <a:spcPts val="0"/>
              </a:spcAft>
              <a:buNone/>
            </a:pPr>
            <a:r>
              <a:rPr lang="en-GB" sz="1100" b="1" u="sng" dirty="0">
                <a:solidFill>
                  <a:srgbClr val="666666"/>
                </a:solidFill>
                <a:latin typeface="Calibri"/>
                <a:ea typeface="Calibri"/>
                <a:cs typeface="Calibri"/>
                <a:sym typeface="Calibri"/>
              </a:rPr>
              <a:t>Client notes - P4</a:t>
            </a:r>
            <a:endParaRPr sz="1100" b="1" u="sng" dirty="0">
              <a:solidFill>
                <a:srgbClr val="666666"/>
              </a:solidFill>
              <a:latin typeface="Calibri"/>
              <a:ea typeface="Calibri"/>
              <a:cs typeface="Calibri"/>
              <a:sym typeface="Calibri"/>
            </a:endParaRPr>
          </a:p>
          <a:p>
            <a:pPr marL="457200" lvl="0" indent="-298450" algn="l" rtl="0">
              <a:lnSpc>
                <a:spcPct val="100000"/>
              </a:lnSpc>
              <a:spcBef>
                <a:spcPts val="0"/>
              </a:spcBef>
              <a:spcAft>
                <a:spcPts val="0"/>
              </a:spcAft>
              <a:buClr>
                <a:srgbClr val="666666"/>
              </a:buClr>
              <a:buSzPts val="1100"/>
              <a:buFont typeface="Calibri"/>
              <a:buAutoNum type="arabicPeriod"/>
            </a:pPr>
            <a:r>
              <a:rPr lang="en-GB" sz="1100" dirty="0">
                <a:solidFill>
                  <a:srgbClr val="666666"/>
                </a:solidFill>
                <a:latin typeface="Calibri"/>
                <a:ea typeface="Calibri"/>
                <a:cs typeface="Calibri"/>
                <a:sym typeface="Calibri"/>
              </a:rPr>
              <a:t>Negotiation – what is this? When is it used?</a:t>
            </a:r>
            <a:endParaRPr sz="1100" dirty="0">
              <a:solidFill>
                <a:srgbClr val="666666"/>
              </a:solidFill>
              <a:latin typeface="Calibri"/>
              <a:ea typeface="Calibri"/>
              <a:cs typeface="Calibri"/>
              <a:sym typeface="Calibri"/>
            </a:endParaRPr>
          </a:p>
          <a:p>
            <a:pPr marL="457200" lvl="0" indent="-298450" algn="l" rtl="0">
              <a:lnSpc>
                <a:spcPct val="100000"/>
              </a:lnSpc>
              <a:spcBef>
                <a:spcPts val="0"/>
              </a:spcBef>
              <a:spcAft>
                <a:spcPts val="0"/>
              </a:spcAft>
              <a:buClr>
                <a:srgbClr val="666666"/>
              </a:buClr>
              <a:buSzPts val="1100"/>
              <a:buFont typeface="Calibri"/>
              <a:buAutoNum type="arabicPeriod"/>
            </a:pPr>
            <a:r>
              <a:rPr lang="en-GB" sz="1100" dirty="0">
                <a:solidFill>
                  <a:srgbClr val="666666"/>
                </a:solidFill>
                <a:latin typeface="Calibri"/>
                <a:ea typeface="Calibri"/>
                <a:cs typeface="Calibri"/>
                <a:sym typeface="Calibri"/>
              </a:rPr>
              <a:t>Mediation– what is this? When is it used?</a:t>
            </a:r>
            <a:endParaRPr sz="1100" dirty="0">
              <a:solidFill>
                <a:srgbClr val="666666"/>
              </a:solidFill>
              <a:latin typeface="Calibri"/>
              <a:ea typeface="Calibri"/>
              <a:cs typeface="Calibri"/>
              <a:sym typeface="Calibri"/>
            </a:endParaRPr>
          </a:p>
          <a:p>
            <a:pPr marL="457200" lvl="0" indent="-298450" algn="l" rtl="0">
              <a:lnSpc>
                <a:spcPct val="100000"/>
              </a:lnSpc>
              <a:spcBef>
                <a:spcPts val="0"/>
              </a:spcBef>
              <a:spcAft>
                <a:spcPts val="0"/>
              </a:spcAft>
              <a:buClr>
                <a:srgbClr val="666666"/>
              </a:buClr>
              <a:buSzPts val="1100"/>
              <a:buFont typeface="Calibri"/>
              <a:buAutoNum type="arabicPeriod"/>
            </a:pPr>
            <a:r>
              <a:rPr lang="en-GB" sz="1100" dirty="0">
                <a:solidFill>
                  <a:srgbClr val="666666"/>
                </a:solidFill>
                <a:latin typeface="Calibri"/>
                <a:ea typeface="Calibri"/>
                <a:cs typeface="Calibri"/>
                <a:sym typeface="Calibri"/>
              </a:rPr>
              <a:t>Conciliation– what is this? When is it used?</a:t>
            </a:r>
            <a:endParaRPr sz="1100" dirty="0">
              <a:solidFill>
                <a:srgbClr val="666666"/>
              </a:solidFill>
              <a:latin typeface="Calibri"/>
              <a:ea typeface="Calibri"/>
              <a:cs typeface="Calibri"/>
              <a:sym typeface="Calibri"/>
            </a:endParaRPr>
          </a:p>
          <a:p>
            <a:pPr marL="457200" lvl="0" indent="-298450" algn="l" rtl="0">
              <a:lnSpc>
                <a:spcPct val="100000"/>
              </a:lnSpc>
              <a:spcBef>
                <a:spcPts val="0"/>
              </a:spcBef>
              <a:spcAft>
                <a:spcPts val="0"/>
              </a:spcAft>
              <a:buClr>
                <a:srgbClr val="666666"/>
              </a:buClr>
              <a:buSzPts val="1100"/>
              <a:buFont typeface="Calibri"/>
              <a:buAutoNum type="arabicPeriod"/>
            </a:pPr>
            <a:r>
              <a:rPr lang="en-GB" sz="1100" dirty="0">
                <a:solidFill>
                  <a:srgbClr val="666666"/>
                </a:solidFill>
                <a:latin typeface="Calibri"/>
                <a:ea typeface="Calibri"/>
                <a:cs typeface="Calibri"/>
                <a:sym typeface="Calibri"/>
              </a:rPr>
              <a:t>Arbitration– what is this? When is it used?</a:t>
            </a:r>
            <a:endParaRPr sz="1100" dirty="0">
              <a:solidFill>
                <a:srgbClr val="666666"/>
              </a:solidFill>
              <a:latin typeface="Calibri"/>
              <a:ea typeface="Calibri"/>
              <a:cs typeface="Calibri"/>
              <a:sym typeface="Calibri"/>
            </a:endParaRPr>
          </a:p>
          <a:p>
            <a:pPr marL="457200" lvl="0" indent="-298450" algn="l" rtl="0">
              <a:lnSpc>
                <a:spcPct val="100000"/>
              </a:lnSpc>
              <a:spcBef>
                <a:spcPts val="0"/>
              </a:spcBef>
              <a:spcAft>
                <a:spcPts val="0"/>
              </a:spcAft>
              <a:buClr>
                <a:srgbClr val="666666"/>
              </a:buClr>
              <a:buSzPts val="1100"/>
              <a:buFont typeface="Calibri"/>
              <a:buAutoNum type="arabicPeriod"/>
            </a:pPr>
            <a:r>
              <a:rPr lang="en-GB" sz="1100" dirty="0">
                <a:solidFill>
                  <a:srgbClr val="666666"/>
                </a:solidFill>
                <a:latin typeface="Calibri"/>
                <a:ea typeface="Calibri"/>
                <a:cs typeface="Calibri"/>
                <a:sym typeface="Calibri"/>
              </a:rPr>
              <a:t>Tribunals – what are they? When are they used?</a:t>
            </a:r>
            <a:endParaRPr sz="1100" dirty="0">
              <a:solidFill>
                <a:srgbClr val="666666"/>
              </a:solidFill>
              <a:latin typeface="Calibri"/>
              <a:ea typeface="Calibri"/>
              <a:cs typeface="Calibri"/>
              <a:sym typeface="Calibri"/>
            </a:endParaRPr>
          </a:p>
          <a:p>
            <a:pPr marL="0" lvl="0" indent="0" algn="l" rtl="0">
              <a:lnSpc>
                <a:spcPct val="100000"/>
              </a:lnSpc>
              <a:spcBef>
                <a:spcPts val="0"/>
              </a:spcBef>
              <a:spcAft>
                <a:spcPts val="0"/>
              </a:spcAft>
              <a:buNone/>
            </a:pPr>
            <a:r>
              <a:rPr lang="en-GB" sz="1100" b="1" u="sng" dirty="0">
                <a:solidFill>
                  <a:srgbClr val="666666"/>
                </a:solidFill>
                <a:latin typeface="Calibri"/>
                <a:ea typeface="Calibri"/>
                <a:cs typeface="Calibri"/>
                <a:sym typeface="Calibri"/>
              </a:rPr>
              <a:t>Client notes– M2</a:t>
            </a:r>
            <a:endParaRPr sz="1100" b="1" u="sng" dirty="0">
              <a:solidFill>
                <a:srgbClr val="666666"/>
              </a:solidFill>
              <a:latin typeface="Calibri"/>
              <a:ea typeface="Calibri"/>
              <a:cs typeface="Calibri"/>
              <a:sym typeface="Calibri"/>
            </a:endParaRPr>
          </a:p>
          <a:p>
            <a:pPr marL="457200" lvl="0" indent="-298450" algn="l" rtl="0">
              <a:lnSpc>
                <a:spcPct val="100000"/>
              </a:lnSpc>
              <a:spcBef>
                <a:spcPts val="0"/>
              </a:spcBef>
              <a:spcAft>
                <a:spcPts val="0"/>
              </a:spcAft>
              <a:buClr>
                <a:srgbClr val="666666"/>
              </a:buClr>
              <a:buSzPts val="1100"/>
              <a:buFont typeface="Calibri"/>
              <a:buChar char="●"/>
            </a:pPr>
            <a:r>
              <a:rPr lang="en-GB" sz="1100" dirty="0">
                <a:solidFill>
                  <a:srgbClr val="666666"/>
                </a:solidFill>
                <a:latin typeface="Calibri"/>
                <a:ea typeface="Calibri"/>
                <a:cs typeface="Calibri"/>
                <a:sym typeface="Calibri"/>
              </a:rPr>
              <a:t>Similarities between ADR generally and Taking a Civil Case to Court </a:t>
            </a:r>
            <a:endParaRPr sz="1100" dirty="0">
              <a:solidFill>
                <a:srgbClr val="666666"/>
              </a:solidFill>
              <a:latin typeface="Calibri"/>
              <a:ea typeface="Calibri"/>
              <a:cs typeface="Calibri"/>
              <a:sym typeface="Calibri"/>
            </a:endParaRPr>
          </a:p>
          <a:p>
            <a:pPr marL="457200" lvl="0" indent="-298450" algn="l" rtl="0">
              <a:lnSpc>
                <a:spcPct val="100000"/>
              </a:lnSpc>
              <a:spcBef>
                <a:spcPts val="0"/>
              </a:spcBef>
              <a:spcAft>
                <a:spcPts val="0"/>
              </a:spcAft>
              <a:buClr>
                <a:srgbClr val="666666"/>
              </a:buClr>
              <a:buSzPts val="1100"/>
              <a:buFont typeface="Calibri"/>
              <a:buChar char="●"/>
            </a:pPr>
            <a:r>
              <a:rPr lang="en-GB" sz="1100" dirty="0">
                <a:solidFill>
                  <a:srgbClr val="666666"/>
                </a:solidFill>
                <a:latin typeface="Calibri"/>
                <a:ea typeface="Calibri"/>
                <a:cs typeface="Calibri"/>
                <a:sym typeface="Calibri"/>
              </a:rPr>
              <a:t>Differences between ADR generally and Taking a Civil Case to Court</a:t>
            </a:r>
            <a:endParaRPr sz="1100" b="1" u="sng" dirty="0">
              <a:solidFill>
                <a:srgbClr val="666666"/>
              </a:solidFill>
              <a:latin typeface="Calibri"/>
              <a:ea typeface="Calibri"/>
              <a:cs typeface="Calibri"/>
              <a:sym typeface="Calibri"/>
            </a:endParaRPr>
          </a:p>
          <a:p>
            <a:pPr marL="0" lvl="0" indent="0" algn="l" rtl="0">
              <a:lnSpc>
                <a:spcPct val="100000"/>
              </a:lnSpc>
              <a:spcBef>
                <a:spcPts val="0"/>
              </a:spcBef>
              <a:spcAft>
                <a:spcPts val="0"/>
              </a:spcAft>
              <a:buNone/>
            </a:pPr>
            <a:r>
              <a:rPr lang="en-GB" sz="1100" b="1" u="sng" dirty="0">
                <a:solidFill>
                  <a:srgbClr val="666666"/>
                </a:solidFill>
                <a:latin typeface="Calibri"/>
                <a:ea typeface="Calibri"/>
                <a:cs typeface="Calibri"/>
                <a:sym typeface="Calibri"/>
              </a:rPr>
              <a:t>Client Notes – D2</a:t>
            </a:r>
            <a:endParaRPr sz="1100" dirty="0">
              <a:solidFill>
                <a:srgbClr val="666666"/>
              </a:solidFill>
              <a:latin typeface="Calibri"/>
              <a:ea typeface="Calibri"/>
              <a:cs typeface="Calibri"/>
              <a:sym typeface="Calibri"/>
            </a:endParaRPr>
          </a:p>
          <a:p>
            <a:pPr marL="457200" lvl="0" indent="-298450" algn="l" rtl="0">
              <a:lnSpc>
                <a:spcPct val="100000"/>
              </a:lnSpc>
              <a:spcBef>
                <a:spcPts val="0"/>
              </a:spcBef>
              <a:spcAft>
                <a:spcPts val="0"/>
              </a:spcAft>
              <a:buClr>
                <a:srgbClr val="666666"/>
              </a:buClr>
              <a:buSzPts val="1100"/>
              <a:buFont typeface="Calibri"/>
              <a:buChar char="●"/>
            </a:pPr>
            <a:r>
              <a:rPr lang="en-GB" sz="1100" dirty="0">
                <a:solidFill>
                  <a:srgbClr val="666666"/>
                </a:solidFill>
                <a:latin typeface="Calibri"/>
                <a:ea typeface="Calibri"/>
                <a:cs typeface="Calibri"/>
                <a:sym typeface="Calibri"/>
              </a:rPr>
              <a:t>Advantages of each type of ADR</a:t>
            </a:r>
            <a:endParaRPr sz="1100" dirty="0">
              <a:solidFill>
                <a:srgbClr val="666666"/>
              </a:solidFill>
              <a:latin typeface="Calibri"/>
              <a:ea typeface="Calibri"/>
              <a:cs typeface="Calibri"/>
              <a:sym typeface="Calibri"/>
            </a:endParaRPr>
          </a:p>
          <a:p>
            <a:pPr marL="457200" lvl="0" indent="-298450" algn="l" rtl="0">
              <a:lnSpc>
                <a:spcPct val="100000"/>
              </a:lnSpc>
              <a:spcBef>
                <a:spcPts val="0"/>
              </a:spcBef>
              <a:spcAft>
                <a:spcPts val="0"/>
              </a:spcAft>
              <a:buClr>
                <a:srgbClr val="666666"/>
              </a:buClr>
              <a:buSzPts val="1100"/>
              <a:buFont typeface="Calibri"/>
              <a:buChar char="●"/>
            </a:pPr>
            <a:r>
              <a:rPr lang="en-GB" sz="1100" dirty="0">
                <a:solidFill>
                  <a:srgbClr val="666666"/>
                </a:solidFill>
                <a:latin typeface="Calibri"/>
                <a:ea typeface="Calibri"/>
                <a:cs typeface="Calibri"/>
                <a:sym typeface="Calibri"/>
              </a:rPr>
              <a:t>Disadvantages of each type of ADR</a:t>
            </a:r>
            <a:endParaRPr sz="1100" dirty="0">
              <a:solidFill>
                <a:srgbClr val="666666"/>
              </a:solidFill>
              <a:latin typeface="Calibri"/>
              <a:ea typeface="Calibri"/>
              <a:cs typeface="Calibri"/>
              <a:sym typeface="Calibri"/>
            </a:endParaRPr>
          </a:p>
          <a:p>
            <a:pPr marL="457200" lvl="0" indent="-298450" algn="l" rtl="0">
              <a:lnSpc>
                <a:spcPct val="100000"/>
              </a:lnSpc>
              <a:spcBef>
                <a:spcPts val="0"/>
              </a:spcBef>
              <a:spcAft>
                <a:spcPts val="0"/>
              </a:spcAft>
              <a:buClr>
                <a:srgbClr val="666666"/>
              </a:buClr>
              <a:buSzPts val="1100"/>
              <a:buFont typeface="Calibri"/>
              <a:buChar char="●"/>
            </a:pPr>
            <a:r>
              <a:rPr lang="en-GB" sz="1100" dirty="0">
                <a:solidFill>
                  <a:srgbClr val="666666"/>
                </a:solidFill>
                <a:latin typeface="Calibri"/>
                <a:ea typeface="Calibri"/>
                <a:cs typeface="Calibri"/>
                <a:sym typeface="Calibri"/>
              </a:rPr>
              <a:t>Conclusion - do the advantages outweigh the disadvantages?</a:t>
            </a:r>
            <a:endParaRPr sz="1100" dirty="0">
              <a:solidFill>
                <a:srgbClr val="666666"/>
              </a:solidFill>
              <a:latin typeface="Calibri"/>
              <a:ea typeface="Calibri"/>
              <a:cs typeface="Calibri"/>
              <a:sym typeface="Calibri"/>
            </a:endParaRPr>
          </a:p>
          <a:p>
            <a:pPr marL="457200" lvl="0" indent="-298450" algn="l" rtl="0">
              <a:lnSpc>
                <a:spcPct val="100000"/>
              </a:lnSpc>
              <a:spcBef>
                <a:spcPts val="0"/>
              </a:spcBef>
              <a:spcAft>
                <a:spcPts val="0"/>
              </a:spcAft>
              <a:buClr>
                <a:srgbClr val="666666"/>
              </a:buClr>
              <a:buSzPts val="1100"/>
              <a:buFont typeface="Calibri"/>
              <a:buChar char="●"/>
            </a:pPr>
            <a:r>
              <a:rPr lang="en-GB" sz="1100" dirty="0">
                <a:solidFill>
                  <a:srgbClr val="666666"/>
                </a:solidFill>
                <a:latin typeface="Calibri"/>
                <a:ea typeface="Calibri"/>
                <a:cs typeface="Calibri"/>
                <a:sym typeface="Calibri"/>
              </a:rPr>
              <a:t>Advantages of Taking your Civil Case to Court instead</a:t>
            </a:r>
            <a:endParaRPr sz="1100" dirty="0">
              <a:solidFill>
                <a:srgbClr val="666666"/>
              </a:solidFill>
              <a:latin typeface="Calibri"/>
              <a:ea typeface="Calibri"/>
              <a:cs typeface="Calibri"/>
              <a:sym typeface="Calibri"/>
            </a:endParaRPr>
          </a:p>
          <a:p>
            <a:pPr marL="457200" lvl="0" indent="-298450" algn="l" rtl="0">
              <a:lnSpc>
                <a:spcPct val="100000"/>
              </a:lnSpc>
              <a:spcBef>
                <a:spcPts val="0"/>
              </a:spcBef>
              <a:spcAft>
                <a:spcPts val="0"/>
              </a:spcAft>
              <a:buClr>
                <a:srgbClr val="666666"/>
              </a:buClr>
              <a:buSzPts val="1100"/>
              <a:buFont typeface="Calibri"/>
              <a:buChar char="●"/>
            </a:pPr>
            <a:r>
              <a:rPr lang="en-GB" sz="1100" dirty="0">
                <a:solidFill>
                  <a:srgbClr val="666666"/>
                </a:solidFill>
                <a:latin typeface="Calibri"/>
                <a:ea typeface="Calibri"/>
                <a:cs typeface="Calibri"/>
                <a:sym typeface="Calibri"/>
              </a:rPr>
              <a:t>Disadvantages of Taking your Civil Case to Court instead</a:t>
            </a:r>
            <a:endParaRPr sz="1100" dirty="0">
              <a:solidFill>
                <a:srgbClr val="666666"/>
              </a:solidFill>
              <a:latin typeface="Calibri"/>
              <a:ea typeface="Calibri"/>
              <a:cs typeface="Calibri"/>
              <a:sym typeface="Calibri"/>
            </a:endParaRPr>
          </a:p>
          <a:p>
            <a:pPr marL="457200" lvl="0" indent="-298450" algn="l" rtl="0">
              <a:lnSpc>
                <a:spcPct val="100000"/>
              </a:lnSpc>
              <a:spcBef>
                <a:spcPts val="0"/>
              </a:spcBef>
              <a:spcAft>
                <a:spcPts val="0"/>
              </a:spcAft>
              <a:buClr>
                <a:srgbClr val="666666"/>
              </a:buClr>
              <a:buSzPts val="1100"/>
              <a:buFont typeface="Calibri"/>
              <a:buChar char="●"/>
            </a:pPr>
            <a:r>
              <a:rPr lang="en-GB" sz="1100" dirty="0">
                <a:solidFill>
                  <a:srgbClr val="666666"/>
                </a:solidFill>
                <a:latin typeface="Calibri"/>
                <a:ea typeface="Calibri"/>
                <a:cs typeface="Calibri"/>
                <a:sym typeface="Calibri"/>
              </a:rPr>
              <a:t>Conclusion - do the advantages outweigh the disadvantages?</a:t>
            </a:r>
            <a:endParaRPr sz="1100" dirty="0">
              <a:solidFill>
                <a:srgbClr val="666666"/>
              </a:solidFill>
              <a:latin typeface="Calibri"/>
              <a:ea typeface="Calibri"/>
              <a:cs typeface="Calibri"/>
              <a:sym typeface="Calibri"/>
            </a:endParaRPr>
          </a:p>
          <a:p>
            <a:pPr marL="457200" lvl="0" indent="-298450" algn="l" rtl="0">
              <a:lnSpc>
                <a:spcPct val="100000"/>
              </a:lnSpc>
              <a:spcBef>
                <a:spcPts val="0"/>
              </a:spcBef>
              <a:spcAft>
                <a:spcPts val="0"/>
              </a:spcAft>
              <a:buClr>
                <a:srgbClr val="666666"/>
              </a:buClr>
              <a:buSzPts val="1100"/>
              <a:buFont typeface="Calibri"/>
              <a:buChar char="●"/>
            </a:pPr>
            <a:r>
              <a:rPr lang="en-GB" sz="1100" dirty="0">
                <a:solidFill>
                  <a:srgbClr val="666666"/>
                </a:solidFill>
                <a:latin typeface="Calibri"/>
                <a:ea typeface="Calibri"/>
                <a:cs typeface="Calibri"/>
                <a:sym typeface="Calibri"/>
              </a:rPr>
              <a:t>ADVISE your client - which would be better for them? ADR or court?</a:t>
            </a:r>
            <a:endParaRPr sz="1100" dirty="0">
              <a:solidFill>
                <a:srgbClr val="666666"/>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dirty="0">
              <a:solidFill>
                <a:srgbClr val="666666"/>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19"/>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latin typeface="Lobster"/>
                <a:ea typeface="Lobster"/>
                <a:cs typeface="Lobster"/>
                <a:sym typeface="Lobster"/>
              </a:rPr>
              <a:t>Quick negotiation task</a:t>
            </a:r>
            <a:endParaRPr dirty="0">
              <a:latin typeface="Lobster"/>
              <a:ea typeface="Lobster"/>
              <a:cs typeface="Lobster"/>
              <a:sym typeface="Lobster"/>
            </a:endParaRPr>
          </a:p>
        </p:txBody>
      </p:sp>
      <p:sp>
        <p:nvSpPr>
          <p:cNvPr id="93" name="Google Shape;93;p1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latin typeface="Calibri"/>
                <a:ea typeface="Calibri"/>
                <a:cs typeface="Calibri"/>
                <a:sym typeface="Calibri"/>
              </a:rPr>
              <a:t>Each person within your firm must pick a charity of your choice. </a:t>
            </a:r>
            <a:endParaRPr dirty="0">
              <a:latin typeface="Calibri"/>
              <a:ea typeface="Calibri"/>
              <a:cs typeface="Calibri"/>
              <a:sym typeface="Calibri"/>
            </a:endParaRPr>
          </a:p>
          <a:p>
            <a:pPr marL="0" lvl="0" indent="0" algn="l" rtl="0">
              <a:spcBef>
                <a:spcPts val="1600"/>
              </a:spcBef>
              <a:spcAft>
                <a:spcPts val="0"/>
              </a:spcAft>
              <a:buNone/>
            </a:pPr>
            <a:r>
              <a:rPr lang="en-GB" dirty="0">
                <a:latin typeface="Calibri"/>
                <a:ea typeface="Calibri"/>
                <a:cs typeface="Calibri"/>
                <a:sym typeface="Calibri"/>
              </a:rPr>
              <a:t>You need to negotiate with the others in your firm to split £100,000 between each charity. Each person should decide on their starting point - how much do they want out of the £100,000 and then try to negotiate this with the others in the firm, to gain an appropriate amount for each charity. Each charity should get at least something. </a:t>
            </a:r>
            <a:endParaRPr dirty="0">
              <a:latin typeface="Calibri"/>
              <a:ea typeface="Calibri"/>
              <a:cs typeface="Calibri"/>
              <a:sym typeface="Calibri"/>
            </a:endParaRPr>
          </a:p>
          <a:p>
            <a:pPr marL="0" lvl="0" indent="0" algn="l" rtl="0">
              <a:spcBef>
                <a:spcPts val="1600"/>
              </a:spcBef>
              <a:spcAft>
                <a:spcPts val="1600"/>
              </a:spcAft>
              <a:buNone/>
            </a:pPr>
            <a:r>
              <a:rPr lang="en-GB" dirty="0">
                <a:latin typeface="Calibri"/>
                <a:ea typeface="Calibri"/>
                <a:cs typeface="Calibri"/>
                <a:sym typeface="Calibri"/>
              </a:rPr>
              <a:t>You have 15 minutes.</a:t>
            </a:r>
            <a:endParaRPr dirty="0">
              <a:latin typeface="Calibri"/>
              <a:ea typeface="Calibri"/>
              <a:cs typeface="Calibri"/>
              <a:sym typeface="Calibri"/>
            </a:endParaRPr>
          </a:p>
        </p:txBody>
      </p:sp>
      <p:pic>
        <p:nvPicPr>
          <p:cNvPr id="94" name="Google Shape;94;p19" descr="This timer silently counts down to 0:00, then alerts you that time is up with a gentle beep sound." title="15 Minute Timer">
            <a:hlinkClick r:id="rId3"/>
          </p:cNvPr>
          <p:cNvPicPr preferRelativeResize="0"/>
          <p:nvPr/>
        </p:nvPicPr>
        <p:blipFill>
          <a:blip r:embed="rId4">
            <a:alphaModFix/>
          </a:blip>
          <a:stretch>
            <a:fillRect/>
          </a:stretch>
        </p:blipFill>
        <p:spPr>
          <a:xfrm>
            <a:off x="3535913" y="3226175"/>
            <a:ext cx="2072176" cy="15541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20"/>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latin typeface="Lobster"/>
                <a:ea typeface="Lobster"/>
                <a:cs typeface="Lobster"/>
                <a:sym typeface="Lobster"/>
              </a:rPr>
              <a:t>Research time </a:t>
            </a:r>
            <a:endParaRPr dirty="0">
              <a:latin typeface="Lobster"/>
              <a:ea typeface="Lobster"/>
              <a:cs typeface="Lobster"/>
              <a:sym typeface="Lobster"/>
            </a:endParaRPr>
          </a:p>
        </p:txBody>
      </p:sp>
      <p:sp>
        <p:nvSpPr>
          <p:cNvPr id="100" name="Google Shape;100;p2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latin typeface="Calibri"/>
                <a:ea typeface="Calibri"/>
                <a:cs typeface="Calibri"/>
                <a:sym typeface="Calibri"/>
              </a:rPr>
              <a:t>Within your firm you must conduct research into the following areas of ADR:</a:t>
            </a:r>
            <a:endParaRPr dirty="0">
              <a:latin typeface="Calibri"/>
              <a:ea typeface="Calibri"/>
              <a:cs typeface="Calibri"/>
              <a:sym typeface="Calibri"/>
            </a:endParaRPr>
          </a:p>
          <a:p>
            <a:pPr marL="457200" lvl="0" indent="-342900" algn="l" rtl="0">
              <a:spcBef>
                <a:spcPts val="1600"/>
              </a:spcBef>
              <a:spcAft>
                <a:spcPts val="0"/>
              </a:spcAft>
              <a:buSzPts val="1800"/>
              <a:buFont typeface="Calibri"/>
              <a:buChar char="●"/>
            </a:pPr>
            <a:r>
              <a:rPr lang="en-GB" dirty="0">
                <a:latin typeface="Calibri"/>
                <a:ea typeface="Calibri"/>
                <a:cs typeface="Calibri"/>
                <a:sym typeface="Calibri"/>
              </a:rPr>
              <a:t>Negotiation</a:t>
            </a:r>
            <a:endParaRPr dirty="0">
              <a:latin typeface="Calibri"/>
              <a:ea typeface="Calibri"/>
              <a:cs typeface="Calibri"/>
              <a:sym typeface="Calibri"/>
            </a:endParaRPr>
          </a:p>
          <a:p>
            <a:pPr marL="457200" lvl="0" indent="-342900" algn="l" rtl="0">
              <a:spcBef>
                <a:spcPts val="0"/>
              </a:spcBef>
              <a:spcAft>
                <a:spcPts val="0"/>
              </a:spcAft>
              <a:buSzPts val="1800"/>
              <a:buFont typeface="Calibri"/>
              <a:buChar char="●"/>
            </a:pPr>
            <a:r>
              <a:rPr lang="en-GB" dirty="0">
                <a:latin typeface="Calibri"/>
                <a:ea typeface="Calibri"/>
                <a:cs typeface="Calibri"/>
                <a:sym typeface="Calibri"/>
              </a:rPr>
              <a:t>Mediation</a:t>
            </a:r>
            <a:endParaRPr dirty="0">
              <a:latin typeface="Calibri"/>
              <a:ea typeface="Calibri"/>
              <a:cs typeface="Calibri"/>
              <a:sym typeface="Calibri"/>
            </a:endParaRPr>
          </a:p>
          <a:p>
            <a:pPr marL="457200" lvl="0" indent="-342900" algn="l" rtl="0">
              <a:spcBef>
                <a:spcPts val="0"/>
              </a:spcBef>
              <a:spcAft>
                <a:spcPts val="0"/>
              </a:spcAft>
              <a:buSzPts val="1800"/>
              <a:buFont typeface="Calibri"/>
              <a:buChar char="●"/>
            </a:pPr>
            <a:r>
              <a:rPr lang="en-GB" dirty="0">
                <a:latin typeface="Calibri"/>
                <a:ea typeface="Calibri"/>
                <a:cs typeface="Calibri"/>
                <a:sym typeface="Calibri"/>
              </a:rPr>
              <a:t>Conciliation</a:t>
            </a:r>
            <a:endParaRPr dirty="0">
              <a:latin typeface="Calibri"/>
              <a:ea typeface="Calibri"/>
              <a:cs typeface="Calibri"/>
              <a:sym typeface="Calibri"/>
            </a:endParaRPr>
          </a:p>
          <a:p>
            <a:pPr marL="457200" lvl="0" indent="-342900" algn="l" rtl="0">
              <a:spcBef>
                <a:spcPts val="0"/>
              </a:spcBef>
              <a:spcAft>
                <a:spcPts val="0"/>
              </a:spcAft>
              <a:buSzPts val="1800"/>
              <a:buFont typeface="Calibri"/>
              <a:buChar char="●"/>
            </a:pPr>
            <a:r>
              <a:rPr lang="en-GB" dirty="0">
                <a:latin typeface="Calibri"/>
                <a:ea typeface="Calibri"/>
                <a:cs typeface="Calibri"/>
                <a:sym typeface="Calibri"/>
              </a:rPr>
              <a:t>Arbitration</a:t>
            </a:r>
            <a:endParaRPr dirty="0">
              <a:latin typeface="Calibri"/>
              <a:ea typeface="Calibri"/>
              <a:cs typeface="Calibri"/>
              <a:sym typeface="Calibri"/>
            </a:endParaRPr>
          </a:p>
          <a:p>
            <a:pPr marL="457200" lvl="0" indent="-342900" algn="l" rtl="0">
              <a:spcBef>
                <a:spcPts val="0"/>
              </a:spcBef>
              <a:spcAft>
                <a:spcPts val="0"/>
              </a:spcAft>
              <a:buSzPts val="1800"/>
              <a:buFont typeface="Calibri"/>
              <a:buChar char="●"/>
            </a:pPr>
            <a:r>
              <a:rPr lang="en-GB" dirty="0">
                <a:latin typeface="Calibri"/>
                <a:ea typeface="Calibri"/>
                <a:cs typeface="Calibri"/>
                <a:sym typeface="Calibri"/>
              </a:rPr>
              <a:t>Tribunals</a:t>
            </a:r>
            <a:endParaRPr dirty="0">
              <a:latin typeface="Calibri"/>
              <a:ea typeface="Calibri"/>
              <a:cs typeface="Calibri"/>
              <a:sym typeface="Calibri"/>
            </a:endParaRPr>
          </a:p>
          <a:p>
            <a:pPr marL="0" lvl="0" indent="0" algn="l" rtl="0">
              <a:spcBef>
                <a:spcPts val="1600"/>
              </a:spcBef>
              <a:spcAft>
                <a:spcPts val="0"/>
              </a:spcAft>
              <a:buNone/>
            </a:pPr>
            <a:r>
              <a:rPr lang="en-GB" dirty="0">
                <a:latin typeface="Calibri"/>
                <a:ea typeface="Calibri"/>
                <a:cs typeface="Calibri"/>
                <a:sym typeface="Calibri"/>
              </a:rPr>
              <a:t>You should find out what each type of ADR is, who is involved, how it works and when it would  be used.</a:t>
            </a:r>
            <a:endParaRPr dirty="0">
              <a:latin typeface="Calibri"/>
              <a:ea typeface="Calibri"/>
              <a:cs typeface="Calibri"/>
              <a:sym typeface="Calibri"/>
            </a:endParaRPr>
          </a:p>
          <a:p>
            <a:pPr marL="0" lvl="0" indent="0" algn="l" rtl="0">
              <a:spcBef>
                <a:spcPts val="1600"/>
              </a:spcBef>
              <a:spcAft>
                <a:spcPts val="1600"/>
              </a:spcAft>
              <a:buNone/>
            </a:pPr>
            <a:r>
              <a:rPr lang="en-GB" dirty="0">
                <a:latin typeface="Calibri"/>
                <a:ea typeface="Calibri"/>
                <a:cs typeface="Calibri"/>
                <a:sym typeface="Calibri"/>
              </a:rPr>
              <a:t>Add your research to a large poster. (Leave some space to add in positives and negatives of each type and a comparison)</a:t>
            </a:r>
            <a:endParaRPr dirty="0">
              <a:latin typeface="Calibri"/>
              <a:ea typeface="Calibri"/>
              <a:cs typeface="Calibri"/>
              <a:sym typeface="Calibri"/>
            </a:endParaRPr>
          </a:p>
        </p:txBody>
      </p:sp>
      <p:pic>
        <p:nvPicPr>
          <p:cNvPr id="101" name="Google Shape;101;p20"/>
          <p:cNvPicPr preferRelativeResize="0"/>
          <p:nvPr/>
        </p:nvPicPr>
        <p:blipFill>
          <a:blip r:embed="rId3">
            <a:alphaModFix/>
          </a:blip>
          <a:stretch>
            <a:fillRect/>
          </a:stretch>
        </p:blipFill>
        <p:spPr>
          <a:xfrm>
            <a:off x="2362850" y="1738300"/>
            <a:ext cx="1974375" cy="16669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latin typeface="Lobster"/>
                <a:ea typeface="Lobster"/>
                <a:cs typeface="Lobster"/>
                <a:sym typeface="Lobster"/>
              </a:rPr>
              <a:t>Evaluation...</a:t>
            </a:r>
            <a:endParaRPr dirty="0">
              <a:latin typeface="Lobster"/>
              <a:ea typeface="Lobster"/>
              <a:cs typeface="Lobster"/>
              <a:sym typeface="Lobster"/>
            </a:endParaRPr>
          </a:p>
        </p:txBody>
      </p:sp>
      <p:sp>
        <p:nvSpPr>
          <p:cNvPr id="107" name="Google Shape;107;p21"/>
          <p:cNvSpPr txBox="1">
            <a:spLocks noGrp="1"/>
          </p:cNvSpPr>
          <p:nvPr>
            <p:ph type="body" idx="1"/>
          </p:nvPr>
        </p:nvSpPr>
        <p:spPr>
          <a:xfrm>
            <a:off x="311700" y="1152475"/>
            <a:ext cx="8520600" cy="3796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latin typeface="Calibri"/>
                <a:ea typeface="Calibri"/>
                <a:cs typeface="Calibri"/>
                <a:sym typeface="Calibri"/>
              </a:rPr>
              <a:t>You now need to tell us what the positives and negative are of each type of ADR you have researched - add this to your poster. </a:t>
            </a:r>
            <a:endParaRPr dirty="0">
              <a:latin typeface="Calibri"/>
              <a:ea typeface="Calibri"/>
              <a:cs typeface="Calibri"/>
              <a:sym typeface="Calibri"/>
            </a:endParaRPr>
          </a:p>
          <a:p>
            <a:pPr marL="0" lvl="0" indent="0" algn="l" rtl="0">
              <a:spcBef>
                <a:spcPts val="1600"/>
              </a:spcBef>
              <a:spcAft>
                <a:spcPts val="0"/>
              </a:spcAft>
              <a:buNone/>
            </a:pPr>
            <a:r>
              <a:rPr lang="en-GB" dirty="0">
                <a:latin typeface="Calibri"/>
                <a:ea typeface="Calibri"/>
                <a:cs typeface="Calibri"/>
                <a:sym typeface="Calibri"/>
              </a:rPr>
              <a:t>You will need brain power for this…</a:t>
            </a:r>
            <a:endParaRPr dirty="0">
              <a:latin typeface="Calibri"/>
              <a:ea typeface="Calibri"/>
              <a:cs typeface="Calibri"/>
              <a:sym typeface="Calibri"/>
            </a:endParaRPr>
          </a:p>
          <a:p>
            <a:pPr marL="0" lvl="0" indent="0" algn="l" rtl="0">
              <a:spcBef>
                <a:spcPts val="1600"/>
              </a:spcBef>
              <a:spcAft>
                <a:spcPts val="0"/>
              </a:spcAft>
              <a:buNone/>
            </a:pPr>
            <a:r>
              <a:rPr lang="en-GB" dirty="0">
                <a:latin typeface="Calibri"/>
                <a:ea typeface="Calibri"/>
                <a:cs typeface="Calibri"/>
                <a:sym typeface="Calibri"/>
              </a:rPr>
              <a:t>Some things to consider:</a:t>
            </a:r>
            <a:endParaRPr dirty="0">
              <a:latin typeface="Calibri"/>
              <a:ea typeface="Calibri"/>
              <a:cs typeface="Calibri"/>
              <a:sym typeface="Calibri"/>
            </a:endParaRPr>
          </a:p>
          <a:p>
            <a:pPr marL="457200" lvl="0" indent="-342900" algn="l" rtl="0">
              <a:spcBef>
                <a:spcPts val="1600"/>
              </a:spcBef>
              <a:spcAft>
                <a:spcPts val="0"/>
              </a:spcAft>
              <a:buSzPts val="1800"/>
              <a:buFont typeface="Calibri"/>
              <a:buChar char="●"/>
            </a:pPr>
            <a:r>
              <a:rPr lang="en-GB" dirty="0">
                <a:latin typeface="Calibri"/>
                <a:ea typeface="Calibri"/>
                <a:cs typeface="Calibri"/>
                <a:sym typeface="Calibri"/>
              </a:rPr>
              <a:t>Speed?</a:t>
            </a:r>
            <a:endParaRPr dirty="0">
              <a:latin typeface="Calibri"/>
              <a:ea typeface="Calibri"/>
              <a:cs typeface="Calibri"/>
              <a:sym typeface="Calibri"/>
            </a:endParaRPr>
          </a:p>
          <a:p>
            <a:pPr marL="457200" lvl="0" indent="-342900" algn="l" rtl="0">
              <a:spcBef>
                <a:spcPts val="0"/>
              </a:spcBef>
              <a:spcAft>
                <a:spcPts val="0"/>
              </a:spcAft>
              <a:buSzPts val="1800"/>
              <a:buFont typeface="Calibri"/>
              <a:buChar char="●"/>
            </a:pPr>
            <a:r>
              <a:rPr lang="en-GB" dirty="0">
                <a:latin typeface="Calibri"/>
                <a:ea typeface="Calibri"/>
                <a:cs typeface="Calibri"/>
                <a:sym typeface="Calibri"/>
              </a:rPr>
              <a:t>Formality?</a:t>
            </a:r>
            <a:endParaRPr dirty="0">
              <a:latin typeface="Calibri"/>
              <a:ea typeface="Calibri"/>
              <a:cs typeface="Calibri"/>
              <a:sym typeface="Calibri"/>
            </a:endParaRPr>
          </a:p>
          <a:p>
            <a:pPr marL="457200" lvl="0" indent="-342900" algn="l" rtl="0">
              <a:spcBef>
                <a:spcPts val="0"/>
              </a:spcBef>
              <a:spcAft>
                <a:spcPts val="0"/>
              </a:spcAft>
              <a:buSzPts val="1800"/>
              <a:buFont typeface="Calibri"/>
              <a:buChar char="●"/>
            </a:pPr>
            <a:r>
              <a:rPr lang="en-GB" dirty="0">
                <a:latin typeface="Calibri"/>
                <a:ea typeface="Calibri"/>
                <a:cs typeface="Calibri"/>
                <a:sym typeface="Calibri"/>
              </a:rPr>
              <a:t>Cost?</a:t>
            </a:r>
            <a:endParaRPr dirty="0">
              <a:latin typeface="Calibri"/>
              <a:ea typeface="Calibri"/>
              <a:cs typeface="Calibri"/>
              <a:sym typeface="Calibri"/>
            </a:endParaRPr>
          </a:p>
          <a:p>
            <a:pPr marL="457200" lvl="0" indent="-342900" algn="l" rtl="0">
              <a:spcBef>
                <a:spcPts val="0"/>
              </a:spcBef>
              <a:spcAft>
                <a:spcPts val="0"/>
              </a:spcAft>
              <a:buSzPts val="1800"/>
              <a:buFont typeface="Calibri"/>
              <a:buChar char="●"/>
            </a:pPr>
            <a:r>
              <a:rPr lang="en-GB" dirty="0">
                <a:latin typeface="Calibri"/>
                <a:ea typeface="Calibri"/>
                <a:cs typeface="Calibri"/>
                <a:sym typeface="Calibri"/>
              </a:rPr>
              <a:t>Expertise?</a:t>
            </a:r>
            <a:endParaRPr dirty="0">
              <a:latin typeface="Calibri"/>
              <a:ea typeface="Calibri"/>
              <a:cs typeface="Calibri"/>
              <a:sym typeface="Calibri"/>
            </a:endParaRPr>
          </a:p>
          <a:p>
            <a:pPr marL="457200" lvl="0" indent="-342900" algn="l" rtl="0">
              <a:spcBef>
                <a:spcPts val="0"/>
              </a:spcBef>
              <a:spcAft>
                <a:spcPts val="0"/>
              </a:spcAft>
              <a:buSzPts val="1800"/>
              <a:buFont typeface="Calibri"/>
              <a:buChar char="●"/>
            </a:pPr>
            <a:r>
              <a:rPr lang="en-GB" dirty="0">
                <a:latin typeface="Calibri"/>
                <a:ea typeface="Calibri"/>
                <a:cs typeface="Calibri"/>
                <a:sym typeface="Calibri"/>
              </a:rPr>
              <a:t>Imbalance of power?</a:t>
            </a:r>
            <a:endParaRPr dirty="0">
              <a:latin typeface="Calibri"/>
              <a:ea typeface="Calibri"/>
              <a:cs typeface="Calibri"/>
              <a:sym typeface="Calibri"/>
            </a:endParaRPr>
          </a:p>
          <a:p>
            <a:pPr marL="457200" lvl="0" indent="0" algn="l" rtl="0">
              <a:spcBef>
                <a:spcPts val="1600"/>
              </a:spcBef>
              <a:spcAft>
                <a:spcPts val="1600"/>
              </a:spcAft>
              <a:buNone/>
            </a:pPr>
            <a:endParaRPr dirty="0">
              <a:latin typeface="Calibri"/>
              <a:ea typeface="Calibri"/>
              <a:cs typeface="Calibri"/>
              <a:sym typeface="Calibri"/>
            </a:endParaRPr>
          </a:p>
        </p:txBody>
      </p:sp>
      <p:pic>
        <p:nvPicPr>
          <p:cNvPr id="108" name="Google Shape;108;p21"/>
          <p:cNvPicPr preferRelativeResize="0"/>
          <p:nvPr/>
        </p:nvPicPr>
        <p:blipFill>
          <a:blip r:embed="rId3">
            <a:alphaModFix/>
          </a:blip>
          <a:stretch>
            <a:fillRect/>
          </a:stretch>
        </p:blipFill>
        <p:spPr>
          <a:xfrm>
            <a:off x="5671674" y="1887250"/>
            <a:ext cx="1988550" cy="1876625"/>
          </a:xfrm>
          <a:prstGeom prst="rect">
            <a:avLst/>
          </a:prstGeom>
          <a:noFill/>
          <a:ln>
            <a:noFill/>
          </a:ln>
        </p:spPr>
      </p:pic>
      <p:sp>
        <p:nvSpPr>
          <p:cNvPr id="109" name="Google Shape;109;p21"/>
          <p:cNvSpPr txBox="1"/>
          <p:nvPr/>
        </p:nvSpPr>
        <p:spPr>
          <a:xfrm>
            <a:off x="3028075" y="3010850"/>
            <a:ext cx="2129700" cy="1825200"/>
          </a:xfrm>
          <a:prstGeom prst="rect">
            <a:avLst/>
          </a:prstGeom>
          <a:noFill/>
          <a:ln>
            <a:noFill/>
          </a:ln>
        </p:spPr>
        <p:txBody>
          <a:bodyPr spcFirstLastPara="1" wrap="square" lIns="91425" tIns="91425" rIns="91425" bIns="91425" anchor="t" anchorCtr="0">
            <a:noAutofit/>
          </a:bodyPr>
          <a:lstStyle/>
          <a:p>
            <a:pPr marL="457200" lvl="0" indent="-342900" algn="l" rtl="0">
              <a:lnSpc>
                <a:spcPct val="115000"/>
              </a:lnSpc>
              <a:spcBef>
                <a:spcPts val="0"/>
              </a:spcBef>
              <a:spcAft>
                <a:spcPts val="0"/>
              </a:spcAft>
              <a:buClr>
                <a:srgbClr val="666666"/>
              </a:buClr>
              <a:buSzPts val="1800"/>
              <a:buFont typeface="Calibri"/>
              <a:buChar char="●"/>
            </a:pPr>
            <a:r>
              <a:rPr lang="en-GB" sz="1800" dirty="0">
                <a:solidFill>
                  <a:srgbClr val="666666"/>
                </a:solidFill>
                <a:latin typeface="Calibri"/>
                <a:ea typeface="Calibri"/>
                <a:cs typeface="Calibri"/>
                <a:sym typeface="Calibri"/>
              </a:rPr>
              <a:t>Enforceability?</a:t>
            </a:r>
            <a:endParaRPr sz="1800" dirty="0">
              <a:solidFill>
                <a:srgbClr val="666666"/>
              </a:solidFill>
              <a:latin typeface="Calibri"/>
              <a:ea typeface="Calibri"/>
              <a:cs typeface="Calibri"/>
              <a:sym typeface="Calibri"/>
            </a:endParaRPr>
          </a:p>
          <a:p>
            <a:pPr marL="457200" lvl="0" indent="-342900" algn="l" rtl="0">
              <a:lnSpc>
                <a:spcPct val="115000"/>
              </a:lnSpc>
              <a:spcBef>
                <a:spcPts val="0"/>
              </a:spcBef>
              <a:spcAft>
                <a:spcPts val="0"/>
              </a:spcAft>
              <a:buClr>
                <a:srgbClr val="666666"/>
              </a:buClr>
              <a:buSzPts val="1800"/>
              <a:buFont typeface="Calibri"/>
              <a:buChar char="●"/>
            </a:pPr>
            <a:r>
              <a:rPr lang="en-GB" sz="1800" dirty="0">
                <a:solidFill>
                  <a:srgbClr val="666666"/>
                </a:solidFill>
                <a:latin typeface="Calibri"/>
                <a:ea typeface="Calibri"/>
                <a:cs typeface="Calibri"/>
                <a:sym typeface="Calibri"/>
              </a:rPr>
              <a:t>Privacy?</a:t>
            </a:r>
            <a:endParaRPr sz="1800" dirty="0">
              <a:solidFill>
                <a:srgbClr val="666666"/>
              </a:solidFill>
              <a:latin typeface="Calibri"/>
              <a:ea typeface="Calibri"/>
              <a:cs typeface="Calibri"/>
              <a:sym typeface="Calibri"/>
            </a:endParaRPr>
          </a:p>
          <a:p>
            <a:pPr marL="457200" lvl="0" indent="-342900" algn="l" rtl="0">
              <a:lnSpc>
                <a:spcPct val="115000"/>
              </a:lnSpc>
              <a:spcBef>
                <a:spcPts val="0"/>
              </a:spcBef>
              <a:spcAft>
                <a:spcPts val="0"/>
              </a:spcAft>
              <a:buClr>
                <a:srgbClr val="666666"/>
              </a:buClr>
              <a:buSzPts val="1800"/>
              <a:buFont typeface="Calibri"/>
              <a:buChar char="●"/>
            </a:pPr>
            <a:r>
              <a:rPr lang="en-GB" sz="1800" dirty="0">
                <a:solidFill>
                  <a:srgbClr val="666666"/>
                </a:solidFill>
                <a:latin typeface="Calibri"/>
                <a:ea typeface="Calibri"/>
                <a:cs typeface="Calibri"/>
                <a:sym typeface="Calibri"/>
              </a:rPr>
              <a:t>Appeals?</a:t>
            </a:r>
            <a:endParaRPr sz="1800" dirty="0">
              <a:solidFill>
                <a:srgbClr val="666666"/>
              </a:solidFill>
              <a:latin typeface="Calibri"/>
              <a:ea typeface="Calibri"/>
              <a:cs typeface="Calibri"/>
              <a:sym typeface="Calibri"/>
            </a:endParaRPr>
          </a:p>
          <a:p>
            <a:pPr marL="457200" lvl="0" indent="-342900" algn="l" rtl="0">
              <a:lnSpc>
                <a:spcPct val="115000"/>
              </a:lnSpc>
              <a:spcBef>
                <a:spcPts val="0"/>
              </a:spcBef>
              <a:spcAft>
                <a:spcPts val="0"/>
              </a:spcAft>
              <a:buClr>
                <a:srgbClr val="666666"/>
              </a:buClr>
              <a:buSzPts val="1800"/>
              <a:buFont typeface="Calibri"/>
              <a:buChar char="●"/>
            </a:pPr>
            <a:r>
              <a:rPr lang="en-GB" sz="1800" dirty="0">
                <a:solidFill>
                  <a:srgbClr val="666666"/>
                </a:solidFill>
                <a:latin typeface="Calibri"/>
                <a:ea typeface="Calibri"/>
                <a:cs typeface="Calibri"/>
                <a:sym typeface="Calibri"/>
              </a:rPr>
              <a:t>Funding?</a:t>
            </a:r>
            <a:endParaRPr sz="1800" dirty="0">
              <a:solidFill>
                <a:srgbClr val="666666"/>
              </a:solidFill>
              <a:latin typeface="Calibri"/>
              <a:ea typeface="Calibri"/>
              <a:cs typeface="Calibri"/>
              <a:sym typeface="Calibri"/>
            </a:endParaRPr>
          </a:p>
          <a:p>
            <a:pPr marL="457200" lvl="0" indent="-342900" algn="l" rtl="0">
              <a:lnSpc>
                <a:spcPct val="115000"/>
              </a:lnSpc>
              <a:spcBef>
                <a:spcPts val="0"/>
              </a:spcBef>
              <a:spcAft>
                <a:spcPts val="0"/>
              </a:spcAft>
              <a:buClr>
                <a:srgbClr val="666666"/>
              </a:buClr>
              <a:buSzPts val="1800"/>
              <a:buFont typeface="Calibri"/>
              <a:buChar char="●"/>
            </a:pPr>
            <a:r>
              <a:rPr lang="en-GB" sz="1800" dirty="0">
                <a:solidFill>
                  <a:srgbClr val="666666"/>
                </a:solidFill>
                <a:latin typeface="Calibri"/>
                <a:ea typeface="Calibri"/>
                <a:cs typeface="Calibri"/>
                <a:sym typeface="Calibri"/>
              </a:rPr>
              <a:t>Certainty?</a:t>
            </a:r>
            <a:endParaRPr sz="1800" dirty="0">
              <a:solidFill>
                <a:srgbClr val="666666"/>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22"/>
          <p:cNvSpPr txBox="1">
            <a:spLocks noGrp="1"/>
          </p:cNvSpPr>
          <p:nvPr>
            <p:ph type="title"/>
          </p:nvPr>
        </p:nvSpPr>
        <p:spPr>
          <a:xfrm>
            <a:off x="311700" y="445025"/>
            <a:ext cx="8520600" cy="623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latin typeface="Lobster"/>
                <a:ea typeface="Lobster"/>
                <a:cs typeface="Lobster"/>
                <a:sym typeface="Lobster"/>
              </a:rPr>
              <a:t>Comparison</a:t>
            </a:r>
            <a:endParaRPr dirty="0">
              <a:latin typeface="Lobster"/>
              <a:ea typeface="Lobster"/>
              <a:cs typeface="Lobster"/>
              <a:sym typeface="Lobster"/>
            </a:endParaRPr>
          </a:p>
        </p:txBody>
      </p:sp>
      <p:sp>
        <p:nvSpPr>
          <p:cNvPr id="115" name="Google Shape;115;p22"/>
          <p:cNvSpPr txBox="1">
            <a:spLocks noGrp="1"/>
          </p:cNvSpPr>
          <p:nvPr>
            <p:ph type="body" idx="1"/>
          </p:nvPr>
        </p:nvSpPr>
        <p:spPr>
          <a:xfrm>
            <a:off x="311700" y="1132000"/>
            <a:ext cx="8520600" cy="34371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GB" dirty="0">
                <a:solidFill>
                  <a:srgbClr val="666666"/>
                </a:solidFill>
                <a:latin typeface="Calibri"/>
                <a:ea typeface="Calibri"/>
                <a:cs typeface="Calibri"/>
                <a:sym typeface="Calibri"/>
              </a:rPr>
              <a:t>You now need to explain to your client what the similarities and differences are between ADR and going to court so they can make an informed decision of how to proceed with their case.</a:t>
            </a:r>
            <a:endParaRPr dirty="0">
              <a:solidFill>
                <a:srgbClr val="666666"/>
              </a:solidFill>
              <a:latin typeface="Calibri"/>
              <a:ea typeface="Calibri"/>
              <a:cs typeface="Calibri"/>
              <a:sym typeface="Calibri"/>
            </a:endParaRPr>
          </a:p>
          <a:p>
            <a:pPr marL="0" lvl="0" indent="0" algn="l" rtl="0">
              <a:lnSpc>
                <a:spcPct val="100000"/>
              </a:lnSpc>
              <a:spcBef>
                <a:spcPts val="0"/>
              </a:spcBef>
              <a:spcAft>
                <a:spcPts val="0"/>
              </a:spcAft>
              <a:buNone/>
            </a:pPr>
            <a:endParaRPr dirty="0">
              <a:solidFill>
                <a:srgbClr val="666666"/>
              </a:solidFill>
              <a:latin typeface="Calibri"/>
              <a:ea typeface="Calibri"/>
              <a:cs typeface="Calibri"/>
              <a:sym typeface="Calibri"/>
            </a:endParaRPr>
          </a:p>
          <a:p>
            <a:pPr marL="0" lvl="0" indent="0" algn="l" rtl="0">
              <a:lnSpc>
                <a:spcPct val="100000"/>
              </a:lnSpc>
              <a:spcBef>
                <a:spcPts val="0"/>
              </a:spcBef>
              <a:spcAft>
                <a:spcPts val="0"/>
              </a:spcAft>
              <a:buNone/>
            </a:pPr>
            <a:r>
              <a:rPr lang="en-GB" dirty="0">
                <a:solidFill>
                  <a:srgbClr val="666666"/>
                </a:solidFill>
                <a:latin typeface="Calibri"/>
                <a:ea typeface="Calibri"/>
                <a:cs typeface="Calibri"/>
                <a:sym typeface="Calibri"/>
              </a:rPr>
              <a:t>Things to consider...</a:t>
            </a:r>
            <a:endParaRPr dirty="0">
              <a:solidFill>
                <a:srgbClr val="666666"/>
              </a:solidFill>
              <a:latin typeface="Calibri"/>
              <a:ea typeface="Calibri"/>
              <a:cs typeface="Calibri"/>
              <a:sym typeface="Calibri"/>
            </a:endParaRPr>
          </a:p>
          <a:p>
            <a:pPr marL="457200" lvl="0" indent="-342900" algn="l" rtl="0">
              <a:lnSpc>
                <a:spcPct val="115000"/>
              </a:lnSpc>
              <a:spcBef>
                <a:spcPts val="0"/>
              </a:spcBef>
              <a:spcAft>
                <a:spcPts val="0"/>
              </a:spcAft>
              <a:buClr>
                <a:srgbClr val="666666"/>
              </a:buClr>
              <a:buSzPts val="1800"/>
              <a:buFont typeface="Calibri"/>
              <a:buChar char="●"/>
            </a:pPr>
            <a:r>
              <a:rPr lang="en-GB" dirty="0">
                <a:solidFill>
                  <a:srgbClr val="666666"/>
                </a:solidFill>
                <a:latin typeface="Calibri"/>
                <a:ea typeface="Calibri"/>
                <a:cs typeface="Calibri"/>
                <a:sym typeface="Calibri"/>
              </a:rPr>
              <a:t>Cost</a:t>
            </a:r>
            <a:endParaRPr dirty="0">
              <a:solidFill>
                <a:srgbClr val="666666"/>
              </a:solidFill>
              <a:latin typeface="Calibri"/>
              <a:ea typeface="Calibri"/>
              <a:cs typeface="Calibri"/>
              <a:sym typeface="Calibri"/>
            </a:endParaRPr>
          </a:p>
          <a:p>
            <a:pPr marL="457200" lvl="0" indent="-342900" algn="l" rtl="0">
              <a:lnSpc>
                <a:spcPct val="115000"/>
              </a:lnSpc>
              <a:spcBef>
                <a:spcPts val="0"/>
              </a:spcBef>
              <a:spcAft>
                <a:spcPts val="0"/>
              </a:spcAft>
              <a:buClr>
                <a:srgbClr val="666666"/>
              </a:buClr>
              <a:buSzPts val="1800"/>
              <a:buFont typeface="Calibri"/>
              <a:buChar char="●"/>
            </a:pPr>
            <a:r>
              <a:rPr lang="en-GB" dirty="0">
                <a:solidFill>
                  <a:srgbClr val="666666"/>
                </a:solidFill>
                <a:latin typeface="Calibri"/>
                <a:ea typeface="Calibri"/>
                <a:cs typeface="Calibri"/>
                <a:sym typeface="Calibri"/>
              </a:rPr>
              <a:t>Time consuming </a:t>
            </a:r>
            <a:endParaRPr dirty="0">
              <a:solidFill>
                <a:srgbClr val="666666"/>
              </a:solidFill>
              <a:latin typeface="Calibri"/>
              <a:ea typeface="Calibri"/>
              <a:cs typeface="Calibri"/>
              <a:sym typeface="Calibri"/>
            </a:endParaRPr>
          </a:p>
          <a:p>
            <a:pPr marL="457200" lvl="0" indent="-342900" algn="l" rtl="0">
              <a:lnSpc>
                <a:spcPct val="115000"/>
              </a:lnSpc>
              <a:spcBef>
                <a:spcPts val="0"/>
              </a:spcBef>
              <a:spcAft>
                <a:spcPts val="0"/>
              </a:spcAft>
              <a:buClr>
                <a:srgbClr val="666666"/>
              </a:buClr>
              <a:buSzPts val="1800"/>
              <a:buFont typeface="Calibri"/>
              <a:buChar char="●"/>
            </a:pPr>
            <a:r>
              <a:rPr lang="en-GB" dirty="0">
                <a:solidFill>
                  <a:srgbClr val="666666"/>
                </a:solidFill>
                <a:latin typeface="Calibri"/>
                <a:ea typeface="Calibri"/>
                <a:cs typeface="Calibri"/>
                <a:sym typeface="Calibri"/>
              </a:rPr>
              <a:t>3rd party </a:t>
            </a:r>
            <a:endParaRPr dirty="0">
              <a:solidFill>
                <a:srgbClr val="666666"/>
              </a:solidFill>
              <a:latin typeface="Calibri"/>
              <a:ea typeface="Calibri"/>
              <a:cs typeface="Calibri"/>
              <a:sym typeface="Calibri"/>
            </a:endParaRPr>
          </a:p>
          <a:p>
            <a:pPr marL="457200" lvl="0" indent="-342900" algn="l" rtl="0">
              <a:lnSpc>
                <a:spcPct val="115000"/>
              </a:lnSpc>
              <a:spcBef>
                <a:spcPts val="0"/>
              </a:spcBef>
              <a:spcAft>
                <a:spcPts val="0"/>
              </a:spcAft>
              <a:buClr>
                <a:srgbClr val="666666"/>
              </a:buClr>
              <a:buSzPts val="1800"/>
              <a:buFont typeface="Calibri"/>
              <a:buChar char="●"/>
            </a:pPr>
            <a:r>
              <a:rPr lang="en-GB" dirty="0">
                <a:solidFill>
                  <a:srgbClr val="666666"/>
                </a:solidFill>
                <a:latin typeface="Calibri"/>
                <a:ea typeface="Calibri"/>
                <a:cs typeface="Calibri"/>
                <a:sym typeface="Calibri"/>
              </a:rPr>
              <a:t>Formality </a:t>
            </a:r>
            <a:endParaRPr dirty="0">
              <a:solidFill>
                <a:srgbClr val="666666"/>
              </a:solidFill>
              <a:latin typeface="Calibri"/>
              <a:ea typeface="Calibri"/>
              <a:cs typeface="Calibri"/>
              <a:sym typeface="Calibri"/>
            </a:endParaRPr>
          </a:p>
          <a:p>
            <a:pPr marL="457200" lvl="0" indent="-342900" algn="l" rtl="0">
              <a:lnSpc>
                <a:spcPct val="115000"/>
              </a:lnSpc>
              <a:spcBef>
                <a:spcPts val="0"/>
              </a:spcBef>
              <a:spcAft>
                <a:spcPts val="0"/>
              </a:spcAft>
              <a:buClr>
                <a:srgbClr val="666666"/>
              </a:buClr>
              <a:buSzPts val="1800"/>
              <a:buFont typeface="Calibri"/>
              <a:buChar char="●"/>
            </a:pPr>
            <a:r>
              <a:rPr lang="en-GB" dirty="0">
                <a:solidFill>
                  <a:srgbClr val="666666"/>
                </a:solidFill>
                <a:latin typeface="Calibri"/>
                <a:ea typeface="Calibri"/>
                <a:cs typeface="Calibri"/>
                <a:sym typeface="Calibri"/>
              </a:rPr>
              <a:t>Privacy </a:t>
            </a:r>
            <a:endParaRPr dirty="0">
              <a:solidFill>
                <a:srgbClr val="666666"/>
              </a:solidFill>
              <a:latin typeface="Calibri"/>
              <a:ea typeface="Calibri"/>
              <a:cs typeface="Calibri"/>
              <a:sym typeface="Calibri"/>
            </a:endParaRPr>
          </a:p>
          <a:p>
            <a:pPr marL="457200" lvl="0" indent="-342900" algn="l" rtl="0">
              <a:lnSpc>
                <a:spcPct val="115000"/>
              </a:lnSpc>
              <a:spcBef>
                <a:spcPts val="0"/>
              </a:spcBef>
              <a:spcAft>
                <a:spcPts val="0"/>
              </a:spcAft>
              <a:buClr>
                <a:srgbClr val="666666"/>
              </a:buClr>
              <a:buSzPts val="1800"/>
              <a:buFont typeface="Calibri"/>
              <a:buChar char="●"/>
            </a:pPr>
            <a:r>
              <a:rPr lang="en-GB" dirty="0">
                <a:solidFill>
                  <a:srgbClr val="666666"/>
                </a:solidFill>
                <a:latin typeface="Calibri"/>
                <a:ea typeface="Calibri"/>
                <a:cs typeface="Calibri"/>
                <a:sym typeface="Calibri"/>
              </a:rPr>
              <a:t>Expertise</a:t>
            </a:r>
            <a:endParaRPr dirty="0">
              <a:solidFill>
                <a:srgbClr val="666666"/>
              </a:solidFill>
              <a:latin typeface="Calibri"/>
              <a:ea typeface="Calibri"/>
              <a:cs typeface="Calibri"/>
              <a:sym typeface="Calibri"/>
            </a:endParaRPr>
          </a:p>
          <a:p>
            <a:pPr marL="457200" lvl="0" indent="0" algn="l" rtl="0">
              <a:lnSpc>
                <a:spcPct val="115000"/>
              </a:lnSpc>
              <a:spcBef>
                <a:spcPts val="0"/>
              </a:spcBef>
              <a:spcAft>
                <a:spcPts val="0"/>
              </a:spcAft>
              <a:buNone/>
            </a:pPr>
            <a:endParaRPr dirty="0">
              <a:solidFill>
                <a:srgbClr val="666666"/>
              </a:solidFill>
              <a:latin typeface="Calibri"/>
              <a:ea typeface="Calibri"/>
              <a:cs typeface="Calibri"/>
              <a:sym typeface="Calibri"/>
            </a:endParaRPr>
          </a:p>
          <a:p>
            <a:pPr marL="0" lvl="0" indent="0" algn="l" rtl="0">
              <a:lnSpc>
                <a:spcPct val="115000"/>
              </a:lnSpc>
              <a:spcBef>
                <a:spcPts val="0"/>
              </a:spcBef>
              <a:spcAft>
                <a:spcPts val="0"/>
              </a:spcAft>
              <a:buNone/>
            </a:pPr>
            <a:r>
              <a:rPr lang="en-GB" dirty="0">
                <a:solidFill>
                  <a:srgbClr val="666666"/>
                </a:solidFill>
                <a:latin typeface="Calibri"/>
                <a:ea typeface="Calibri"/>
                <a:cs typeface="Calibri"/>
                <a:sym typeface="Calibri"/>
              </a:rPr>
              <a:t>Again, add this to your poster</a:t>
            </a:r>
            <a:endParaRPr dirty="0">
              <a:solidFill>
                <a:srgbClr val="666666"/>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dirty="0">
              <a:solidFill>
                <a:schemeClr val="dk1"/>
              </a:solidFill>
              <a:latin typeface="Calibri"/>
              <a:ea typeface="Calibri"/>
              <a:cs typeface="Calibri"/>
              <a:sym typeface="Calibri"/>
            </a:endParaRPr>
          </a:p>
          <a:p>
            <a:pPr marL="0" lvl="0" indent="0" algn="l" rtl="0">
              <a:spcBef>
                <a:spcPts val="0"/>
              </a:spcBef>
              <a:spcAft>
                <a:spcPts val="1600"/>
              </a:spcAft>
              <a:buNone/>
            </a:pPr>
            <a:endParaRPr dirty="0"/>
          </a:p>
        </p:txBody>
      </p:sp>
      <p:pic>
        <p:nvPicPr>
          <p:cNvPr id="116" name="Google Shape;116;p22"/>
          <p:cNvPicPr preferRelativeResize="0"/>
          <p:nvPr/>
        </p:nvPicPr>
        <p:blipFill>
          <a:blip r:embed="rId3">
            <a:alphaModFix/>
          </a:blip>
          <a:stretch>
            <a:fillRect/>
          </a:stretch>
        </p:blipFill>
        <p:spPr>
          <a:xfrm>
            <a:off x="3887725" y="1857625"/>
            <a:ext cx="3019150" cy="3019150"/>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1831</Words>
  <Application>Microsoft Office PowerPoint</Application>
  <PresentationFormat>On-screen Show (16:9)</PresentationFormat>
  <Paragraphs>256</Paragraphs>
  <Slides>27</Slides>
  <Notes>27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27</vt:i4>
      </vt:variant>
    </vt:vector>
  </HeadingPairs>
  <TitlesOfParts>
    <vt:vector size="33" baseType="lpstr">
      <vt:lpstr>Calibri</vt:lpstr>
      <vt:lpstr>Oswald</vt:lpstr>
      <vt:lpstr>Lobster</vt:lpstr>
      <vt:lpstr>Arial</vt:lpstr>
      <vt:lpstr>Comic Sans MS</vt:lpstr>
      <vt:lpstr>Simple Light</vt:lpstr>
      <vt:lpstr>Group Project</vt:lpstr>
      <vt:lpstr>First things first...</vt:lpstr>
      <vt:lpstr>What will we cover over the 8 weeks?</vt:lpstr>
      <vt:lpstr>Who is your client?</vt:lpstr>
      <vt:lpstr>Your first task - Alternative dispute resolution (ADR)</vt:lpstr>
      <vt:lpstr>Quick negotiation task</vt:lpstr>
      <vt:lpstr>Research time </vt:lpstr>
      <vt:lpstr>Evaluation...</vt:lpstr>
      <vt:lpstr>Comparison</vt:lpstr>
      <vt:lpstr>Client notes</vt:lpstr>
      <vt:lpstr>Your second task: The tort of negligence</vt:lpstr>
      <vt:lpstr>What is duty of care?</vt:lpstr>
      <vt:lpstr>What is duty of care?</vt:lpstr>
      <vt:lpstr>In the light of Robinson...</vt:lpstr>
      <vt:lpstr>What is breach of duty?</vt:lpstr>
      <vt:lpstr>What is breach of duty?</vt:lpstr>
      <vt:lpstr>What is damage?</vt:lpstr>
      <vt:lpstr>What is damage?</vt:lpstr>
      <vt:lpstr>What are damages?</vt:lpstr>
      <vt:lpstr>What are damages?</vt:lpstr>
      <vt:lpstr>What are damages?</vt:lpstr>
      <vt:lpstr>Research time</vt:lpstr>
      <vt:lpstr>How will the law impact your client?</vt:lpstr>
      <vt:lpstr>Evaluation...</vt:lpstr>
      <vt:lpstr>Your assignment: Client letter</vt:lpstr>
      <vt:lpstr>Presentations</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Group Project</dc:title>
  <cp:lastModifiedBy>Helen Beardmore</cp:lastModifiedBy>
  <cp:revision>1</cp:revision>
  <dcterms:modified xsi:type="dcterms:W3CDTF">2020-08-28T11:47:12Z</dcterms:modified>
</cp:coreProperties>
</file>