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58" r:id="rId4"/>
    <p:sldId id="260" r:id="rId5"/>
    <p:sldId id="262" r:id="rId6"/>
    <p:sldId id="263" r:id="rId7"/>
    <p:sldId id="266" r:id="rId8"/>
    <p:sldId id="267" r:id="rId9"/>
    <p:sldId id="264" r:id="rId10"/>
    <p:sldId id="265" r:id="rId11"/>
    <p:sldId id="26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4110"/>
    <a:srgbClr val="E84B0F"/>
    <a:srgbClr val="FFE778"/>
    <a:srgbClr val="F8AA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471" autoAdjust="0"/>
    <p:restoredTop sz="94660"/>
  </p:normalViewPr>
  <p:slideViewPr>
    <p:cSldViewPr snapToGrid="0">
      <p:cViewPr varScale="1">
        <p:scale>
          <a:sx n="91" d="100"/>
          <a:sy n="91" d="100"/>
        </p:scale>
        <p:origin x="86" y="18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E647E-69F4-4B65-AA41-5ADDDAA364A5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7820C-2917-44DE-A5B2-0BBE6C37EC4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4196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E647E-69F4-4B65-AA41-5ADDDAA364A5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7820C-2917-44DE-A5B2-0BBE6C37EC4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9059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E647E-69F4-4B65-AA41-5ADDDAA364A5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7820C-2917-44DE-A5B2-0BBE6C37EC4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6913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E647E-69F4-4B65-AA41-5ADDDAA364A5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7820C-2917-44DE-A5B2-0BBE6C37EC4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1179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E647E-69F4-4B65-AA41-5ADDDAA364A5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7820C-2917-44DE-A5B2-0BBE6C37EC4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1839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E647E-69F4-4B65-AA41-5ADDDAA364A5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7820C-2917-44DE-A5B2-0BBE6C37EC4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7121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E647E-69F4-4B65-AA41-5ADDDAA364A5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7820C-2917-44DE-A5B2-0BBE6C37EC4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0134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E647E-69F4-4B65-AA41-5ADDDAA364A5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7820C-2917-44DE-A5B2-0BBE6C37EC4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2787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E647E-69F4-4B65-AA41-5ADDDAA364A5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7820C-2917-44DE-A5B2-0BBE6C37EC4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6745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E647E-69F4-4B65-AA41-5ADDDAA364A5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7820C-2917-44DE-A5B2-0BBE6C37EC4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4965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E647E-69F4-4B65-AA41-5ADDDAA364A5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7820C-2917-44DE-A5B2-0BBE6C37EC4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0204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E647E-69F4-4B65-AA41-5ADDDAA364A5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77820C-2917-44DE-A5B2-0BBE6C37EC4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3592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disupplies.co.uk/Syringes-Needles/Sterile-Needles/BD-Microfine-Needles?utm_source=google&amp;utm_medium=product_feed_or_listings&amp;pl=STD&amp;ccv=Y&amp;gclid=CjwKCAiA-vLyBRBWEiwAzOkGVOFoJ7_1VOl5HsSiqWFwbkK-TrnPKAIKlFxlEFRiSvCzGWbsB_1adxoCn6kQAvD_BwE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ucala.com/severe-asthma/starting-nucala/how-to-inject-nucala-at-home/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IyJisbZS7A8" TargetMode="Externa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09632"/>
            <a:ext cx="10515600" cy="885452"/>
          </a:xfrm>
          <a:gradFill flip="none" rotWithShape="1">
            <a:gsLst>
              <a:gs pos="0">
                <a:srgbClr val="E74110"/>
              </a:gs>
              <a:gs pos="50000">
                <a:srgbClr val="FFE778">
                  <a:shade val="67500"/>
                  <a:satMod val="115000"/>
                </a:srgbClr>
              </a:gs>
              <a:gs pos="100000">
                <a:srgbClr val="FFE778">
                  <a:shade val="100000"/>
                  <a:satMod val="115000"/>
                </a:srgbClr>
              </a:gs>
            </a:gsLst>
            <a:lin ang="10800000" scaled="1"/>
            <a:tileRect/>
          </a:gradFill>
          <a:ln w="38100">
            <a:solidFill>
              <a:srgbClr val="E74110"/>
            </a:solidFill>
          </a:ln>
        </p:spPr>
        <p:txBody>
          <a:bodyPr/>
          <a:lstStyle/>
          <a:p>
            <a:r>
              <a:rPr lang="en-GB" b="1" dirty="0" smtClean="0"/>
              <a:t>Project Brief</a:t>
            </a:r>
            <a:endParaRPr lang="en-GB" b="1" dirty="0"/>
          </a:p>
        </p:txBody>
      </p:sp>
      <p:sp>
        <p:nvSpPr>
          <p:cNvPr id="4" name="Text Box 13"/>
          <p:cNvSpPr txBox="1"/>
          <p:nvPr/>
        </p:nvSpPr>
        <p:spPr>
          <a:xfrm>
            <a:off x="295834" y="1169895"/>
            <a:ext cx="7490013" cy="555363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GSK </a:t>
            </a:r>
            <a:r>
              <a:rPr lang="en-GB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are the world leaders in supplying life-changing medicines to patient's worldwide. Depending on the illness, some </a:t>
            </a:r>
            <a:r>
              <a:rPr lang="en-GB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patients </a:t>
            </a:r>
            <a:r>
              <a:rPr lang="en-GB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need to be injected (into muscle) on a regular </a:t>
            </a:r>
            <a:r>
              <a:rPr lang="en-GB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basis; </a:t>
            </a:r>
            <a:r>
              <a:rPr lang="en-GB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however this usually means </a:t>
            </a:r>
            <a:r>
              <a:rPr lang="en-GB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GB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patient has to visit a nurse every time they need their dose.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You've been asked to design an </a:t>
            </a:r>
            <a:r>
              <a:rPr lang="en-GB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auto injector </a:t>
            </a:r>
            <a:r>
              <a:rPr lang="en-GB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device for a new anti-cancer medicine </a:t>
            </a:r>
            <a:r>
              <a:rPr lang="en-GB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which allows </a:t>
            </a:r>
            <a:r>
              <a:rPr lang="en-GB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patients to administer their own dose at home. Have a think about the following...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SzPts val="900"/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long would a patient want to hold an auto-injector pen against themselves for to receive their medicine?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SzPts val="900"/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could you design the device so that a weaker patient could handle and use it?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SzPts val="900"/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instructions would the patient need?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SzPts val="900"/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would the patient want the device to look like?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SzPts val="900"/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could you make sure that every medical device is made to the same standard?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900"/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could you reduce the impact to the environment from waste (i.e. could it be re-usable)? 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0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329362" y="1169895"/>
            <a:ext cx="5862637" cy="4402229"/>
            <a:chOff x="7990835" y="1888198"/>
            <a:chExt cx="3795878" cy="3371342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49287" y="1888198"/>
              <a:ext cx="2237426" cy="2920237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90835" y="2351496"/>
              <a:ext cx="2853175" cy="2908044"/>
            </a:xfrm>
            <a:prstGeom prst="rect">
              <a:avLst/>
            </a:prstGeom>
          </p:spPr>
        </p:pic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32690" y="5572124"/>
            <a:ext cx="3078747" cy="1054699"/>
          </a:xfrm>
          <a:prstGeom prst="rect">
            <a:avLst/>
          </a:prstGeom>
        </p:spPr>
      </p:pic>
      <p:pic>
        <p:nvPicPr>
          <p:cNvPr id="1026" name="Picture 2" descr="Image result for gsk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3572" y="60872"/>
            <a:ext cx="1937303" cy="1665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7214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6389" y="1280160"/>
            <a:ext cx="5523411" cy="5316583"/>
          </a:xfrm>
        </p:spPr>
        <p:txBody>
          <a:bodyPr>
            <a:normAutofit fontScale="92500" lnSpcReduction="10000"/>
          </a:bodyPr>
          <a:lstStyle/>
          <a:p>
            <a:r>
              <a:rPr lang="en-GB" b="1" u="sng" dirty="0"/>
              <a:t>How could you make sure that every medical device is made to the same standard</a:t>
            </a:r>
            <a:r>
              <a:rPr lang="en-GB" b="1" u="sng" dirty="0" smtClean="0"/>
              <a:t>?</a:t>
            </a:r>
          </a:p>
          <a:p>
            <a:endParaRPr lang="en-GB" b="1" u="sng" dirty="0"/>
          </a:p>
          <a:p>
            <a:r>
              <a:rPr lang="en-GB" dirty="0" smtClean="0"/>
              <a:t>Research the standards in Medical industry.</a:t>
            </a:r>
          </a:p>
          <a:p>
            <a:r>
              <a:rPr lang="en-GB" b="1" dirty="0">
                <a:solidFill>
                  <a:srgbClr val="FF0000"/>
                </a:solidFill>
              </a:rPr>
              <a:t>BS EN ISO </a:t>
            </a:r>
            <a:r>
              <a:rPr lang="en-GB" b="1" dirty="0" smtClean="0">
                <a:solidFill>
                  <a:srgbClr val="FF0000"/>
                </a:solidFill>
              </a:rPr>
              <a:t>14971:2019</a:t>
            </a:r>
          </a:p>
          <a:p>
            <a:r>
              <a:rPr lang="pt-BR" b="1" dirty="0">
                <a:solidFill>
                  <a:srgbClr val="FF0000"/>
                </a:solidFill>
              </a:rPr>
              <a:t>ISO </a:t>
            </a:r>
            <a:r>
              <a:rPr lang="pt-BR" b="1" dirty="0" smtClean="0">
                <a:solidFill>
                  <a:srgbClr val="FF0000"/>
                </a:solidFill>
              </a:rPr>
              <a:t>13485</a:t>
            </a:r>
            <a:endParaRPr lang="en-GB" b="1" dirty="0">
              <a:solidFill>
                <a:srgbClr val="FF0000"/>
              </a:solidFill>
            </a:endParaRPr>
          </a:p>
          <a:p>
            <a:r>
              <a:rPr lang="en-GB" dirty="0"/>
              <a:t>To do:</a:t>
            </a:r>
          </a:p>
          <a:p>
            <a:pPr lvl="1"/>
            <a:r>
              <a:rPr lang="en-GB" b="1" dirty="0"/>
              <a:t>What </a:t>
            </a:r>
            <a:r>
              <a:rPr lang="en-GB" b="1" dirty="0" smtClean="0"/>
              <a:t>are these standards </a:t>
            </a:r>
            <a:r>
              <a:rPr lang="en-GB" b="1" dirty="0"/>
              <a:t>about?</a:t>
            </a:r>
          </a:p>
          <a:p>
            <a:pPr lvl="1"/>
            <a:r>
              <a:rPr lang="en-GB" b="1" dirty="0"/>
              <a:t>Who </a:t>
            </a:r>
            <a:r>
              <a:rPr lang="en-GB" b="1" dirty="0" smtClean="0"/>
              <a:t>are these standards </a:t>
            </a:r>
            <a:r>
              <a:rPr lang="en-GB" b="1" dirty="0"/>
              <a:t>for?</a:t>
            </a:r>
          </a:p>
          <a:p>
            <a:pPr lvl="1"/>
            <a:r>
              <a:rPr lang="en-GB" b="1" dirty="0"/>
              <a:t>Why should you use </a:t>
            </a:r>
            <a:r>
              <a:rPr lang="en-GB" b="1" dirty="0" smtClean="0"/>
              <a:t>these standards?</a:t>
            </a:r>
          </a:p>
          <a:p>
            <a:pPr lvl="1"/>
            <a:r>
              <a:rPr lang="en-GB" b="1" dirty="0" smtClean="0"/>
              <a:t>How will these standards be applied in the production of your product?</a:t>
            </a:r>
            <a:endParaRPr lang="en-GB" dirty="0"/>
          </a:p>
          <a:p>
            <a:endParaRPr lang="en-GB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67135"/>
            <a:ext cx="5181600" cy="3474720"/>
          </a:xfrm>
        </p:spPr>
        <p:txBody>
          <a:bodyPr>
            <a:normAutofit fontScale="92500" lnSpcReduction="10000"/>
          </a:bodyPr>
          <a:lstStyle/>
          <a:p>
            <a:r>
              <a:rPr lang="en-GB" b="1" u="sng" dirty="0" smtClean="0"/>
              <a:t>How will you manage the following:</a:t>
            </a:r>
          </a:p>
          <a:p>
            <a:r>
              <a:rPr lang="en-GB" dirty="0">
                <a:solidFill>
                  <a:srgbClr val="FF0000"/>
                </a:solidFill>
              </a:rPr>
              <a:t>Identify the hazards associated with the medical </a:t>
            </a:r>
            <a:r>
              <a:rPr lang="en-GB" dirty="0" smtClean="0">
                <a:solidFill>
                  <a:srgbClr val="FF0000"/>
                </a:solidFill>
              </a:rPr>
              <a:t>device?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dirty="0">
                <a:solidFill>
                  <a:srgbClr val="FF0000"/>
                </a:solidFill>
              </a:rPr>
              <a:t>Estimate and evaluate the associated </a:t>
            </a:r>
            <a:r>
              <a:rPr lang="en-GB" dirty="0" smtClean="0">
                <a:solidFill>
                  <a:srgbClr val="FF0000"/>
                </a:solidFill>
              </a:rPr>
              <a:t>risks?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dirty="0">
                <a:solidFill>
                  <a:srgbClr val="FF0000"/>
                </a:solidFill>
              </a:rPr>
              <a:t>Control these </a:t>
            </a:r>
            <a:r>
              <a:rPr lang="en-GB" dirty="0" smtClean="0">
                <a:solidFill>
                  <a:srgbClr val="FF0000"/>
                </a:solidFill>
              </a:rPr>
              <a:t>risks?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dirty="0">
                <a:solidFill>
                  <a:srgbClr val="FF0000"/>
                </a:solidFill>
              </a:rPr>
              <a:t>Monitor the effectiveness of the </a:t>
            </a:r>
            <a:r>
              <a:rPr lang="en-GB" dirty="0" smtClean="0">
                <a:solidFill>
                  <a:srgbClr val="FF0000"/>
                </a:solidFill>
              </a:rPr>
              <a:t>controls?</a:t>
            </a:r>
            <a:endParaRPr lang="en-GB" dirty="0">
              <a:solidFill>
                <a:srgbClr val="FF0000"/>
              </a:solidFill>
            </a:endParaRPr>
          </a:p>
          <a:p>
            <a:pPr lvl="1"/>
            <a:endParaRPr lang="en-GB" b="1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109632"/>
            <a:ext cx="10515600" cy="885452"/>
          </a:xfrm>
          <a:prstGeom prst="rect">
            <a:avLst/>
          </a:prstGeom>
          <a:gradFill flip="none" rotWithShape="1">
            <a:gsLst>
              <a:gs pos="0">
                <a:srgbClr val="E74110"/>
              </a:gs>
              <a:gs pos="50000">
                <a:srgbClr val="FFE778">
                  <a:shade val="67500"/>
                  <a:satMod val="115000"/>
                </a:srgbClr>
              </a:gs>
              <a:gs pos="100000">
                <a:srgbClr val="FFE778">
                  <a:shade val="100000"/>
                  <a:satMod val="115000"/>
                </a:srgbClr>
              </a:gs>
            </a:gsLst>
            <a:lin ang="10800000" scaled="1"/>
            <a:tileRect/>
          </a:gradFill>
          <a:ln w="38100">
            <a:solidFill>
              <a:srgbClr val="E7411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/>
              <a:t>What’s Next?</a:t>
            </a:r>
            <a:endParaRPr lang="en-GB" b="1" dirty="0"/>
          </a:p>
        </p:txBody>
      </p:sp>
      <p:pic>
        <p:nvPicPr>
          <p:cNvPr id="6" name="Picture 2" descr="Image result for gsk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0165" y="34381"/>
            <a:ext cx="1937303" cy="1665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543020" y="6000374"/>
            <a:ext cx="6439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7030A0"/>
                </a:solidFill>
              </a:rPr>
              <a:t>**All these must be included in your write ups**</a:t>
            </a:r>
            <a:endParaRPr lang="en-GB" sz="2400" b="1" dirty="0">
              <a:solidFill>
                <a:srgbClr val="7030A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5682343" y="5303520"/>
            <a:ext cx="1815737" cy="696854"/>
          </a:xfrm>
          <a:prstGeom prst="straightConnector1">
            <a:avLst/>
          </a:prstGeom>
          <a:ln w="666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8046720" y="4637314"/>
            <a:ext cx="326571" cy="1201783"/>
          </a:xfrm>
          <a:prstGeom prst="straightConnector1">
            <a:avLst/>
          </a:prstGeom>
          <a:ln w="666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6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6389" y="1280160"/>
            <a:ext cx="5523411" cy="5316583"/>
          </a:xfrm>
        </p:spPr>
        <p:txBody>
          <a:bodyPr>
            <a:normAutofit fontScale="85000" lnSpcReduction="20000"/>
          </a:bodyPr>
          <a:lstStyle/>
          <a:p>
            <a:r>
              <a:rPr lang="en-GB" sz="3600" b="1" dirty="0" smtClean="0"/>
              <a:t>Designs</a:t>
            </a:r>
          </a:p>
          <a:p>
            <a:r>
              <a:rPr lang="en-GB" sz="3600" b="1" dirty="0" smtClean="0"/>
              <a:t>Justification of Designs</a:t>
            </a:r>
          </a:p>
          <a:p>
            <a:r>
              <a:rPr lang="en-GB" sz="3600" b="1" dirty="0" smtClean="0"/>
              <a:t>Report</a:t>
            </a:r>
          </a:p>
          <a:p>
            <a:r>
              <a:rPr lang="en-GB" sz="3600" b="1" dirty="0" smtClean="0"/>
              <a:t>Instructions</a:t>
            </a:r>
          </a:p>
          <a:p>
            <a:r>
              <a:rPr lang="en-GB" sz="3600" b="1" dirty="0" smtClean="0"/>
              <a:t>Standards</a:t>
            </a:r>
          </a:p>
          <a:p>
            <a:r>
              <a:rPr lang="en-GB" sz="3600" b="1" dirty="0" smtClean="0"/>
              <a:t>Risks (Controlling risks/ monitoring effectiveness etc.)</a:t>
            </a:r>
          </a:p>
          <a:p>
            <a:r>
              <a:rPr lang="en-GB" sz="3600" b="1" dirty="0" smtClean="0"/>
              <a:t>Environmental Aspects</a:t>
            </a:r>
          </a:p>
          <a:p>
            <a:r>
              <a:rPr lang="en-GB" sz="3600" b="1" dirty="0" smtClean="0"/>
              <a:t>Researching of Materials</a:t>
            </a:r>
            <a:endParaRPr lang="en-GB" sz="3600" dirty="0"/>
          </a:p>
          <a:p>
            <a:endParaRPr lang="en-GB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109632"/>
            <a:ext cx="10515600" cy="885452"/>
          </a:xfrm>
          <a:prstGeom prst="rect">
            <a:avLst/>
          </a:prstGeom>
          <a:gradFill flip="none" rotWithShape="1">
            <a:gsLst>
              <a:gs pos="0">
                <a:srgbClr val="E74110"/>
              </a:gs>
              <a:gs pos="50000">
                <a:srgbClr val="FFE778">
                  <a:shade val="67500"/>
                  <a:satMod val="115000"/>
                </a:srgbClr>
              </a:gs>
              <a:gs pos="100000">
                <a:srgbClr val="FFE778">
                  <a:shade val="100000"/>
                  <a:satMod val="115000"/>
                </a:srgbClr>
              </a:gs>
            </a:gsLst>
            <a:lin ang="10800000" scaled="1"/>
            <a:tileRect/>
          </a:gradFill>
          <a:ln w="38100">
            <a:solidFill>
              <a:srgbClr val="E7411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/>
              <a:t>Typical Tasks</a:t>
            </a:r>
            <a:endParaRPr lang="en-GB" b="1" dirty="0"/>
          </a:p>
        </p:txBody>
      </p:sp>
      <p:pic>
        <p:nvPicPr>
          <p:cNvPr id="6" name="Picture 2" descr="Image result for gsk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0165" y="34381"/>
            <a:ext cx="1937303" cy="1665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5486400" y="1132499"/>
            <a:ext cx="6601068" cy="4216741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Materials Price List</a:t>
            </a:r>
          </a:p>
          <a:p>
            <a:r>
              <a:rPr lang="en-GB" dirty="0" smtClean="0"/>
              <a:t>Needed to create the auto injector</a:t>
            </a:r>
            <a:endParaRPr lang="en-GB" dirty="0"/>
          </a:p>
          <a:p>
            <a:r>
              <a:rPr lang="en-GB" dirty="0" smtClean="0"/>
              <a:t>Keep a document containing the website names and the urls (website addresses used)</a:t>
            </a:r>
          </a:p>
          <a:p>
            <a:endParaRPr lang="en-GB" dirty="0"/>
          </a:p>
          <a:p>
            <a:r>
              <a:rPr lang="en-GB" dirty="0">
                <a:hlinkClick r:id="rId3"/>
              </a:rPr>
              <a:t>https://www.medisupplies.co.uk/Syringes-Needles/Sterile-Needles/BD-Microfine-Needles?utm_source=google&amp;utm_medium=product_feed_or_listings&amp;pl=STD&amp;ccv=Y&amp;gclid=CjwKCAiA-vLyBRBWEiwAzOkGVOFoJ7_1VOl5HsSiqWFwbkK-TrnPKAIKlFxlEFRiSvCzGWbsB_1adxoCn6kQAvD_BwE</a:t>
            </a: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4843124"/>
              </p:ext>
            </p:extLst>
          </p:nvPr>
        </p:nvGraphicFramePr>
        <p:xfrm>
          <a:off x="796834" y="5496901"/>
          <a:ext cx="11116491" cy="1234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8069">
                  <a:extLst>
                    <a:ext uri="{9D8B030D-6E8A-4147-A177-3AD203B41FA5}">
                      <a16:colId xmlns:a16="http://schemas.microsoft.com/office/drawing/2014/main" xmlns="" val="628890474"/>
                    </a:ext>
                  </a:extLst>
                </a:gridCol>
                <a:gridCol w="6413863">
                  <a:extLst>
                    <a:ext uri="{9D8B030D-6E8A-4147-A177-3AD203B41FA5}">
                      <a16:colId xmlns:a16="http://schemas.microsoft.com/office/drawing/2014/main" xmlns="" val="2913059775"/>
                    </a:ext>
                  </a:extLst>
                </a:gridCol>
                <a:gridCol w="2194559">
                  <a:extLst>
                    <a:ext uri="{9D8B030D-6E8A-4147-A177-3AD203B41FA5}">
                      <a16:colId xmlns:a16="http://schemas.microsoft.com/office/drawing/2014/main" xmlns="" val="3570153565"/>
                    </a:ext>
                  </a:extLst>
                </a:gridCol>
              </a:tblGrid>
              <a:tr h="203209">
                <a:tc>
                  <a:txBody>
                    <a:bodyPr/>
                    <a:lstStyle/>
                    <a:p>
                      <a:r>
                        <a:rPr lang="en-GB" dirty="0" smtClean="0"/>
                        <a:t>Website Name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URL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Date Visited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02731872"/>
                  </a:ext>
                </a:extLst>
              </a:tr>
              <a:tr h="762036">
                <a:tc>
                  <a:txBody>
                    <a:bodyPr/>
                    <a:lstStyle/>
                    <a:p>
                      <a:r>
                        <a:rPr lang="en-GB" dirty="0" smtClean="0"/>
                        <a:t>Medisupplies.co.uk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hlinkClick r:id="rId3"/>
                        </a:rPr>
                        <a:t>https://www.medisupplies.co.uk/Syringes-Needles/Sterile-Needles/BD-Microfine-Needles?utm_source=google&amp;utm_medium=product_feed_or_listings&amp;pl=STD&amp;ccv=Y&amp;gclid=CjwKCAiA-vLyBRBWEiwAzOkGVOFoJ7_1VOl5HsSiqWFwbkK-TrnPKAIKlFxlEFRiSvCzGWbsB_1adxoCn6kQAvD_BwE</a:t>
                      </a:r>
                      <a:endParaRPr lang="en-GB" sz="1100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02/03/20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78782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1430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Technical Focus: Design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b="1" dirty="0" smtClean="0"/>
              <a:t>Outer Design </a:t>
            </a:r>
            <a:r>
              <a:rPr lang="en-GB" dirty="0" smtClean="0"/>
              <a:t>– GSK want to know…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926170" cy="4629766"/>
          </a:xfrm>
        </p:spPr>
        <p:txBody>
          <a:bodyPr>
            <a:normAutofit/>
          </a:bodyPr>
          <a:lstStyle/>
          <a:p>
            <a:r>
              <a:rPr lang="en-GB" dirty="0" smtClean="0"/>
              <a:t>What would the patient want the device to look like?</a:t>
            </a:r>
          </a:p>
          <a:p>
            <a:r>
              <a:rPr lang="en-GB" dirty="0" smtClean="0"/>
              <a:t>How long would a patient want to hold an auto-injector pen against themselves in order to receive their medicine?</a:t>
            </a:r>
          </a:p>
          <a:p>
            <a:r>
              <a:rPr lang="en-GB" dirty="0" smtClean="0"/>
              <a:t>How could you design the device so that a weaker patient could handle and use it?</a:t>
            </a:r>
          </a:p>
          <a:p>
            <a:endParaRPr lang="en-GB" dirty="0" smtClean="0"/>
          </a:p>
          <a:p>
            <a:r>
              <a:rPr lang="en-GB" dirty="0" smtClean="0"/>
              <a:t>Some people are scared of syringes; the look could make a big difference</a:t>
            </a:r>
          </a:p>
          <a:p>
            <a:r>
              <a:rPr lang="en-GB" dirty="0" smtClean="0"/>
              <a:t>Within your group, have a discussion about customers and their needs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5052" y="0"/>
            <a:ext cx="2816596" cy="2115495"/>
          </a:xfrm>
          <a:prstGeom prst="rect">
            <a:avLst/>
          </a:prstGeom>
        </p:spPr>
      </p:pic>
      <p:pic>
        <p:nvPicPr>
          <p:cNvPr id="5" name="Picture 2" descr="Image result for gsk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7746" y="154899"/>
            <a:ext cx="1486942" cy="1278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3047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206" y="365125"/>
            <a:ext cx="10780594" cy="1325563"/>
          </a:xfrm>
        </p:spPr>
        <p:txBody>
          <a:bodyPr/>
          <a:lstStyle/>
          <a:p>
            <a:r>
              <a:rPr lang="en-GB" b="1" dirty="0" smtClean="0"/>
              <a:t>Outer Design - Your Tasks: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206" y="1405719"/>
            <a:ext cx="11354804" cy="5270852"/>
          </a:xfrm>
        </p:spPr>
        <p:txBody>
          <a:bodyPr>
            <a:normAutofit lnSpcReduction="10000"/>
          </a:bodyPr>
          <a:lstStyle/>
          <a:p>
            <a:r>
              <a:rPr lang="en-GB" sz="3600" u="sng" dirty="0" smtClean="0"/>
              <a:t>Individual Activity</a:t>
            </a:r>
            <a:r>
              <a:rPr lang="en-GB" sz="3600" dirty="0" smtClean="0"/>
              <a:t>:</a:t>
            </a:r>
          </a:p>
          <a:p>
            <a:pPr lvl="1"/>
            <a:r>
              <a:rPr lang="en-GB" sz="3000" dirty="0" smtClean="0"/>
              <a:t>Design a sketch/ sketches</a:t>
            </a:r>
          </a:p>
          <a:p>
            <a:pPr lvl="1"/>
            <a:r>
              <a:rPr lang="en-GB" sz="3000" dirty="0" smtClean="0"/>
              <a:t>Hand drawings</a:t>
            </a:r>
          </a:p>
          <a:p>
            <a:pPr lvl="1"/>
            <a:r>
              <a:rPr lang="en-GB" sz="3000" dirty="0" smtClean="0"/>
              <a:t>Write-up based on individual ideas</a:t>
            </a:r>
          </a:p>
          <a:p>
            <a:pPr lvl="1"/>
            <a:endParaRPr lang="en-GB" dirty="0"/>
          </a:p>
          <a:p>
            <a:pPr>
              <a:lnSpc>
                <a:spcPct val="100000"/>
              </a:lnSpc>
            </a:pPr>
            <a:r>
              <a:rPr lang="en-GB" sz="3600" u="sng" dirty="0"/>
              <a:t>Group Activity:</a:t>
            </a:r>
          </a:p>
          <a:p>
            <a:pPr lvl="1"/>
            <a:r>
              <a:rPr lang="en-GB" sz="3000" dirty="0" smtClean="0"/>
              <a:t>Come together to share your ideas</a:t>
            </a:r>
          </a:p>
          <a:p>
            <a:pPr lvl="1"/>
            <a:r>
              <a:rPr lang="en-GB" sz="3000" dirty="0" smtClean="0"/>
              <a:t>Pick the best one(s). Mix and match?</a:t>
            </a:r>
          </a:p>
          <a:p>
            <a:pPr lvl="1"/>
            <a:r>
              <a:rPr lang="en-GB" sz="3000" dirty="0" smtClean="0"/>
              <a:t>Keep all sketches in folder</a:t>
            </a:r>
          </a:p>
          <a:p>
            <a:pPr lvl="1"/>
            <a:r>
              <a:rPr lang="en-GB" sz="3000" b="1" dirty="0" smtClean="0"/>
              <a:t>Write up </a:t>
            </a:r>
            <a:r>
              <a:rPr lang="en-GB" sz="3000" dirty="0" smtClean="0"/>
              <a:t>which answers all questions (potential research: why people are scared of needles, numbers of people scared of needles &amp; how to help people overcome needles/ self-inject medication)</a:t>
            </a:r>
            <a:endParaRPr lang="en-GB" sz="3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3880" y="77636"/>
            <a:ext cx="2940439" cy="2208511"/>
          </a:xfrm>
          <a:prstGeom prst="rect">
            <a:avLst/>
          </a:prstGeom>
        </p:spPr>
      </p:pic>
      <p:pic>
        <p:nvPicPr>
          <p:cNvPr id="6" name="Picture 2" descr="Image result for gsk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4320" y="132227"/>
            <a:ext cx="2243689" cy="1928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8042270" y="2731282"/>
            <a:ext cx="3753134" cy="1596788"/>
          </a:xfrm>
          <a:prstGeom prst="roundRect">
            <a:avLst/>
          </a:prstGeom>
          <a:solidFill>
            <a:srgbClr val="E84B0F"/>
          </a:solidFill>
          <a:ln w="38100">
            <a:solidFill>
              <a:srgbClr val="F8AA0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chemeClr val="bg1"/>
                </a:solidFill>
              </a:rPr>
              <a:t>EXTENSION TASK:</a:t>
            </a:r>
          </a:p>
          <a:p>
            <a:pPr algn="ctr"/>
            <a:r>
              <a:rPr lang="en-GB" sz="3200" b="1" dirty="0" smtClean="0">
                <a:solidFill>
                  <a:schemeClr val="bg1"/>
                </a:solidFill>
              </a:rPr>
              <a:t>CAD Design</a:t>
            </a:r>
            <a:endParaRPr lang="en-GB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767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6411"/>
            <a:ext cx="7915701" cy="548640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b="1" u="sng" dirty="0" smtClean="0"/>
              <a:t>How are you going to work together?</a:t>
            </a:r>
          </a:p>
          <a:p>
            <a:pPr marL="0" indent="0">
              <a:buNone/>
            </a:pPr>
            <a:r>
              <a:rPr lang="en-GB" b="1" u="sng" dirty="0" smtClean="0"/>
              <a:t>What will your Auto injector look like?</a:t>
            </a:r>
            <a:endParaRPr lang="en-GB" dirty="0" smtClean="0"/>
          </a:p>
          <a:p>
            <a:r>
              <a:rPr lang="en-GB" dirty="0" smtClean="0"/>
              <a:t>Led by your manager, you must now decide on which tasks need to be completed and by whom</a:t>
            </a:r>
          </a:p>
          <a:p>
            <a:r>
              <a:rPr lang="en-GB" dirty="0" smtClean="0"/>
              <a:t>Spend 5 minutes deciding on what tasks everyone needs to do today. I have started a list (to help you get going).</a:t>
            </a:r>
          </a:p>
          <a:p>
            <a:r>
              <a:rPr lang="en-GB" dirty="0" smtClean="0"/>
              <a:t>NOTE: The jobs all need to be done, but they don’t need to EXACTLY match with job roles</a:t>
            </a:r>
          </a:p>
          <a:p>
            <a:endParaRPr lang="en-GB" dirty="0"/>
          </a:p>
          <a:p>
            <a:r>
              <a:rPr lang="en-GB" b="1" u="sng" dirty="0" smtClean="0"/>
              <a:t>Task List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Complete the hand-drawn design plan of your outer design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Make sure the write-up from week one is completed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Research (e.g. </a:t>
            </a:r>
            <a:r>
              <a:rPr lang="en-GB" dirty="0"/>
              <a:t>why people are scared of needles, numbers of people scared of needles &amp; how to help people overcome needles/ self-inject </a:t>
            </a:r>
            <a:r>
              <a:rPr lang="en-GB" dirty="0" smtClean="0"/>
              <a:t>medication</a:t>
            </a:r>
            <a:r>
              <a:rPr lang="en-GB" dirty="0"/>
              <a:t>)</a:t>
            </a:r>
            <a:endParaRPr lang="en-GB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109632"/>
            <a:ext cx="10515600" cy="885452"/>
          </a:xfrm>
          <a:prstGeom prst="rect">
            <a:avLst/>
          </a:prstGeom>
          <a:gradFill flip="none" rotWithShape="1">
            <a:gsLst>
              <a:gs pos="0">
                <a:srgbClr val="E74110"/>
              </a:gs>
              <a:gs pos="50000">
                <a:srgbClr val="FFE778">
                  <a:shade val="67500"/>
                  <a:satMod val="115000"/>
                </a:srgbClr>
              </a:gs>
              <a:gs pos="100000">
                <a:srgbClr val="FFE778">
                  <a:shade val="100000"/>
                  <a:satMod val="115000"/>
                </a:srgbClr>
              </a:gs>
            </a:gsLst>
            <a:lin ang="10800000" scaled="1"/>
            <a:tileRect/>
          </a:gradFill>
          <a:ln w="38100">
            <a:solidFill>
              <a:srgbClr val="E7411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/>
              <a:t>What’s Next?</a:t>
            </a:r>
            <a:endParaRPr lang="en-GB" b="1" dirty="0"/>
          </a:p>
        </p:txBody>
      </p:sp>
      <p:pic>
        <p:nvPicPr>
          <p:cNvPr id="5" name="Picture 2" descr="Image result for gsk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3572" y="60872"/>
            <a:ext cx="1937303" cy="1665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9762039"/>
              </p:ext>
            </p:extLst>
          </p:nvPr>
        </p:nvGraphicFramePr>
        <p:xfrm>
          <a:off x="7792871" y="1937981"/>
          <a:ext cx="4285398" cy="4825884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2142699">
                  <a:extLst>
                    <a:ext uri="{9D8B030D-6E8A-4147-A177-3AD203B41FA5}">
                      <a16:colId xmlns:a16="http://schemas.microsoft.com/office/drawing/2014/main" xmlns="" val="92192235"/>
                    </a:ext>
                  </a:extLst>
                </a:gridCol>
                <a:gridCol w="2142699">
                  <a:extLst>
                    <a:ext uri="{9D8B030D-6E8A-4147-A177-3AD203B41FA5}">
                      <a16:colId xmlns:a16="http://schemas.microsoft.com/office/drawing/2014/main" xmlns="" val="377130911"/>
                    </a:ext>
                  </a:extLst>
                </a:gridCol>
              </a:tblGrid>
              <a:tr h="689412">
                <a:tc>
                  <a:txBody>
                    <a:bodyPr/>
                    <a:lstStyle/>
                    <a:p>
                      <a:r>
                        <a:rPr lang="en-GB" dirty="0" smtClean="0"/>
                        <a:t>Team Member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Today’s Task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02572816"/>
                  </a:ext>
                </a:extLst>
              </a:tr>
              <a:tr h="689412">
                <a:tc>
                  <a:txBody>
                    <a:bodyPr/>
                    <a:lstStyle/>
                    <a:p>
                      <a:r>
                        <a:rPr lang="en-GB" dirty="0" smtClean="0"/>
                        <a:t>Team Leader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00841097"/>
                  </a:ext>
                </a:extLst>
              </a:tr>
              <a:tr h="689412">
                <a:tc>
                  <a:txBody>
                    <a:bodyPr/>
                    <a:lstStyle/>
                    <a:p>
                      <a:r>
                        <a:rPr lang="en-GB" dirty="0" smtClean="0"/>
                        <a:t>Organiser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85805444"/>
                  </a:ext>
                </a:extLst>
              </a:tr>
              <a:tr h="689412">
                <a:tc>
                  <a:txBody>
                    <a:bodyPr/>
                    <a:lstStyle/>
                    <a:p>
                      <a:r>
                        <a:rPr lang="en-GB" dirty="0" smtClean="0"/>
                        <a:t>Project Manager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73991014"/>
                  </a:ext>
                </a:extLst>
              </a:tr>
              <a:tr h="689412">
                <a:tc>
                  <a:txBody>
                    <a:bodyPr/>
                    <a:lstStyle/>
                    <a:p>
                      <a:r>
                        <a:rPr lang="en-GB" dirty="0" smtClean="0"/>
                        <a:t>Design Lead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70217678"/>
                  </a:ext>
                </a:extLst>
              </a:tr>
              <a:tr h="689412">
                <a:tc>
                  <a:txBody>
                    <a:bodyPr/>
                    <a:lstStyle/>
                    <a:p>
                      <a:r>
                        <a:rPr lang="en-GB" dirty="0" smtClean="0"/>
                        <a:t>Communications Manager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14682094"/>
                  </a:ext>
                </a:extLst>
              </a:tr>
              <a:tr h="689412">
                <a:tc>
                  <a:txBody>
                    <a:bodyPr/>
                    <a:lstStyle/>
                    <a:p>
                      <a:r>
                        <a:rPr lang="en-GB" dirty="0" smtClean="0"/>
                        <a:t>Other (e.g. finance,</a:t>
                      </a:r>
                      <a:r>
                        <a:rPr lang="en-GB" baseline="0" dirty="0" smtClean="0"/>
                        <a:t> technical testing)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638011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26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1" y="1043844"/>
            <a:ext cx="8795656" cy="558896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400" b="1" u="sng" dirty="0" smtClean="0"/>
              <a:t>How could you communicate the instruction to patients?</a:t>
            </a:r>
          </a:p>
          <a:p>
            <a:r>
              <a:rPr lang="en-GB" sz="2000" dirty="0" smtClean="0"/>
              <a:t>Make sure you have gathered all information from everyone in your group. Printed and safe in your folder. This will include all write ups and sketches. </a:t>
            </a:r>
            <a:endParaRPr lang="en-GB" sz="2000" dirty="0"/>
          </a:p>
          <a:p>
            <a:r>
              <a:rPr lang="en-GB" sz="2000" dirty="0" smtClean="0"/>
              <a:t>Divide your group into 2, some will work on the Engineering (Mechanical/ Design) and the other group will work on the IT park.</a:t>
            </a:r>
          </a:p>
          <a:p>
            <a:r>
              <a:rPr lang="en-GB" sz="2000" dirty="0" smtClean="0"/>
              <a:t>Mechanical will focus on CAD design (solid works) and also answer how the following will work.</a:t>
            </a:r>
          </a:p>
          <a:p>
            <a:pPr lvl="1"/>
            <a:r>
              <a:rPr lang="en-GB" sz="1600" dirty="0" smtClean="0"/>
              <a:t>Dispensing</a:t>
            </a:r>
            <a:endParaRPr lang="en-GB" sz="1600" dirty="0"/>
          </a:p>
          <a:p>
            <a:pPr lvl="1"/>
            <a:r>
              <a:rPr lang="en-GB" sz="1600" dirty="0" smtClean="0"/>
              <a:t>Syringe</a:t>
            </a:r>
            <a:endParaRPr lang="en-GB" sz="1600" dirty="0"/>
          </a:p>
          <a:p>
            <a:pPr lvl="1"/>
            <a:r>
              <a:rPr lang="en-GB" sz="1600" dirty="0" smtClean="0"/>
              <a:t>Button </a:t>
            </a:r>
            <a:r>
              <a:rPr lang="en-GB" sz="1600" dirty="0"/>
              <a:t>to press or </a:t>
            </a:r>
            <a:r>
              <a:rPr lang="en-GB" sz="1600" dirty="0" smtClean="0"/>
              <a:t>pull</a:t>
            </a:r>
          </a:p>
          <a:p>
            <a:r>
              <a:rPr lang="en-GB" sz="2000" dirty="0"/>
              <a:t>IT will focus on how technology can help to give instructions to patients or health care </a:t>
            </a:r>
            <a:r>
              <a:rPr lang="en-GB" sz="2000" dirty="0" smtClean="0"/>
              <a:t>personnel. </a:t>
            </a:r>
            <a:r>
              <a:rPr lang="en-GB" sz="2000" dirty="0">
                <a:solidFill>
                  <a:srgbClr val="FF0000"/>
                </a:solidFill>
              </a:rPr>
              <a:t>Instructions are very important when administering drugs, since everyone now have a Smartphone or Tablet devices</a:t>
            </a:r>
            <a:r>
              <a:rPr lang="en-GB" sz="2000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GB" sz="2000" dirty="0" smtClean="0"/>
              <a:t>Design </a:t>
            </a:r>
            <a:r>
              <a:rPr lang="en-GB" sz="2000" dirty="0"/>
              <a:t>a digital instruction to administer the auto- inject Medical device. </a:t>
            </a:r>
            <a:r>
              <a:rPr lang="en-GB" sz="2000" dirty="0" smtClean="0"/>
              <a:t>e.g. </a:t>
            </a:r>
            <a:r>
              <a:rPr lang="en-GB" sz="2000" dirty="0"/>
              <a:t>App, QR code that takes you to a video of administering it. Voice </a:t>
            </a:r>
            <a:r>
              <a:rPr lang="en-GB" sz="2000" dirty="0" smtClean="0"/>
              <a:t>virtual assistant such as SIRI or Bixby on your devices </a:t>
            </a:r>
            <a:r>
              <a:rPr lang="en-GB" sz="2000" dirty="0"/>
              <a:t>to read out </a:t>
            </a:r>
            <a:r>
              <a:rPr lang="en-GB" sz="2000" dirty="0" smtClean="0"/>
              <a:t>the instruction </a:t>
            </a:r>
            <a:r>
              <a:rPr lang="en-GB" sz="2000" dirty="0"/>
              <a:t>etc.</a:t>
            </a:r>
          </a:p>
          <a:p>
            <a:r>
              <a:rPr lang="en-GB" sz="2000" dirty="0" smtClean="0"/>
              <a:t>Can </a:t>
            </a:r>
            <a:r>
              <a:rPr lang="en-GB" sz="2000" dirty="0"/>
              <a:t>be used all over the world without language barrier.</a:t>
            </a:r>
          </a:p>
          <a:p>
            <a:endParaRPr lang="en-GB" sz="18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109632"/>
            <a:ext cx="10515600" cy="885452"/>
          </a:xfrm>
          <a:prstGeom prst="rect">
            <a:avLst/>
          </a:prstGeom>
          <a:gradFill flip="none" rotWithShape="1">
            <a:gsLst>
              <a:gs pos="0">
                <a:srgbClr val="E74110"/>
              </a:gs>
              <a:gs pos="50000">
                <a:srgbClr val="FFE778">
                  <a:shade val="67500"/>
                  <a:satMod val="115000"/>
                </a:srgbClr>
              </a:gs>
              <a:gs pos="100000">
                <a:srgbClr val="FFE778">
                  <a:shade val="100000"/>
                  <a:satMod val="115000"/>
                </a:srgbClr>
              </a:gs>
            </a:gsLst>
            <a:lin ang="10800000" scaled="1"/>
            <a:tileRect/>
          </a:gradFill>
          <a:ln w="38100">
            <a:solidFill>
              <a:srgbClr val="E7411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 smtClean="0"/>
              <a:t>What’s Next? </a:t>
            </a:r>
            <a:r>
              <a:rPr lang="en-GB" sz="3600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Technical focus: Mechanical and </a:t>
            </a:r>
            <a:r>
              <a:rPr lang="en-GB" sz="36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IT</a:t>
            </a:r>
            <a:endParaRPr lang="en-GB" sz="3600" u="sng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Picture 2" descr="Image result for gsk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3572" y="60872"/>
            <a:ext cx="1937303" cy="1665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1908" y="1726100"/>
            <a:ext cx="3150091" cy="513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26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136469"/>
            <a:ext cx="5181600" cy="5040494"/>
          </a:xfrm>
        </p:spPr>
        <p:txBody>
          <a:bodyPr>
            <a:normAutofit fontScale="92500" lnSpcReduction="10000"/>
          </a:bodyPr>
          <a:lstStyle/>
          <a:p>
            <a:r>
              <a:rPr lang="en-GB" b="1" dirty="0" smtClean="0"/>
              <a:t>Question from students: </a:t>
            </a:r>
            <a:r>
              <a:rPr lang="en-GB" dirty="0" smtClean="0"/>
              <a:t>Sizes of Syringes</a:t>
            </a:r>
          </a:p>
          <a:p>
            <a:r>
              <a:rPr lang="en-GB" dirty="0" smtClean="0"/>
              <a:t>“To </a:t>
            </a:r>
            <a:r>
              <a:rPr lang="en-GB" dirty="0"/>
              <a:t>answer the project group’s question on the typical size of a syringe cannula – we have 2 sizes for the syringes that we use at GSK:</a:t>
            </a:r>
          </a:p>
          <a:p>
            <a:pPr lvl="1"/>
            <a:r>
              <a:rPr lang="en-GB" dirty="0" smtClean="0"/>
              <a:t>27G</a:t>
            </a:r>
            <a:endParaRPr lang="en-GB" dirty="0"/>
          </a:p>
          <a:p>
            <a:pPr lvl="1"/>
            <a:r>
              <a:rPr lang="en-GB" dirty="0" smtClean="0"/>
              <a:t>29G</a:t>
            </a:r>
            <a:endParaRPr lang="en-GB" dirty="0"/>
          </a:p>
          <a:p>
            <a:r>
              <a:rPr lang="en-GB" dirty="0" smtClean="0"/>
              <a:t>I’m </a:t>
            </a:r>
            <a:r>
              <a:rPr lang="en-GB" dirty="0"/>
              <a:t>not sure what this translates to in mm as it’ll be very small (sub-mm level), maybe something for the students to do some research on</a:t>
            </a:r>
            <a:r>
              <a:rPr lang="en-GB" dirty="0" smtClean="0"/>
              <a:t>?” </a:t>
            </a:r>
            <a:r>
              <a:rPr lang="en-GB" i="1" dirty="0" smtClean="0"/>
              <a:t>Sammi</a:t>
            </a:r>
            <a:r>
              <a:rPr lang="en-GB" i="1" dirty="0" smtClean="0"/>
              <a:t> from GSK</a:t>
            </a:r>
            <a:endParaRPr lang="en-GB" i="1" dirty="0"/>
          </a:p>
          <a:p>
            <a:endParaRPr lang="en-GB" dirty="0" smtClean="0"/>
          </a:p>
          <a:p>
            <a:endParaRPr lang="en-GB" sz="18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172200" y="1136469"/>
            <a:ext cx="5181600" cy="5040494"/>
          </a:xfrm>
        </p:spPr>
        <p:txBody>
          <a:bodyPr>
            <a:normAutofit fontScale="92500" lnSpcReduction="10000"/>
          </a:bodyPr>
          <a:lstStyle/>
          <a:p>
            <a:r>
              <a:rPr lang="en-GB" b="1" u="sng" dirty="0"/>
              <a:t>Task List</a:t>
            </a:r>
          </a:p>
          <a:p>
            <a:r>
              <a:rPr lang="en-GB" dirty="0" smtClean="0"/>
              <a:t>Print </a:t>
            </a:r>
            <a:r>
              <a:rPr lang="en-GB" dirty="0"/>
              <a:t>out CAD designs, 2D designs, ideas all IT related ideas </a:t>
            </a:r>
            <a:r>
              <a:rPr lang="en-GB" dirty="0" smtClean="0"/>
              <a:t>you </a:t>
            </a:r>
            <a:r>
              <a:rPr lang="en-GB" dirty="0"/>
              <a:t>have come up with</a:t>
            </a:r>
            <a:r>
              <a:rPr lang="en-GB" dirty="0" smtClean="0"/>
              <a:t>. – Organiser to make sure folders are well-organised &amp; up-to-date</a:t>
            </a:r>
          </a:p>
          <a:p>
            <a:r>
              <a:rPr lang="en-GB" dirty="0" smtClean="0"/>
              <a:t>Mechanical – dispensing, syringe, buttons</a:t>
            </a:r>
          </a:p>
          <a:p>
            <a:r>
              <a:rPr lang="en-GB" dirty="0" smtClean="0"/>
              <a:t>IT – administering drugs, instructions, app, </a:t>
            </a:r>
            <a:r>
              <a:rPr lang="en-GB" dirty="0" smtClean="0"/>
              <a:t>qr</a:t>
            </a:r>
            <a:r>
              <a:rPr lang="en-GB" dirty="0" smtClean="0"/>
              <a:t> code, voice assistant, other languages</a:t>
            </a:r>
          </a:p>
          <a:p>
            <a:r>
              <a:rPr lang="en-GB" dirty="0" smtClean="0"/>
              <a:t>Any other tasks upon which you have been working</a:t>
            </a: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109632"/>
            <a:ext cx="10515600" cy="885452"/>
          </a:xfrm>
          <a:prstGeom prst="rect">
            <a:avLst/>
          </a:prstGeom>
          <a:gradFill flip="none" rotWithShape="1">
            <a:gsLst>
              <a:gs pos="0">
                <a:srgbClr val="E74110"/>
              </a:gs>
              <a:gs pos="50000">
                <a:srgbClr val="FFE778">
                  <a:shade val="67500"/>
                  <a:satMod val="115000"/>
                </a:srgbClr>
              </a:gs>
              <a:gs pos="100000">
                <a:srgbClr val="FFE778">
                  <a:shade val="100000"/>
                  <a:satMod val="115000"/>
                </a:srgbClr>
              </a:gs>
            </a:gsLst>
            <a:lin ang="10800000" scaled="1"/>
            <a:tileRect/>
          </a:gradFill>
          <a:ln w="38100">
            <a:solidFill>
              <a:srgbClr val="E7411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/>
              <a:t>What’s Next?</a:t>
            </a:r>
            <a:endParaRPr lang="en-GB" b="1" dirty="0"/>
          </a:p>
        </p:txBody>
      </p:sp>
      <p:pic>
        <p:nvPicPr>
          <p:cNvPr id="5" name="Picture 2" descr="Image result for gsk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3572" y="60872"/>
            <a:ext cx="1937303" cy="1665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4274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49093" y="1332411"/>
            <a:ext cx="7135924" cy="5447679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88686" y="1814036"/>
            <a:ext cx="4208417" cy="679269"/>
          </a:xfrm>
        </p:spPr>
        <p:txBody>
          <a:bodyPr/>
          <a:lstStyle/>
          <a:p>
            <a:r>
              <a:rPr lang="en-GB" dirty="0" smtClean="0"/>
              <a:t>Example instructions</a:t>
            </a:r>
            <a:endParaRPr lang="en-GB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09632"/>
            <a:ext cx="10515600" cy="885452"/>
          </a:xfrm>
          <a:prstGeom prst="rect">
            <a:avLst/>
          </a:prstGeom>
          <a:gradFill flip="none" rotWithShape="1">
            <a:gsLst>
              <a:gs pos="0">
                <a:srgbClr val="E74110"/>
              </a:gs>
              <a:gs pos="50000">
                <a:srgbClr val="FFE778">
                  <a:shade val="67500"/>
                  <a:satMod val="115000"/>
                </a:srgbClr>
              </a:gs>
              <a:gs pos="100000">
                <a:srgbClr val="FFE778">
                  <a:shade val="100000"/>
                  <a:satMod val="115000"/>
                </a:srgbClr>
              </a:gs>
            </a:gsLst>
            <a:lin ang="10800000" scaled="1"/>
            <a:tileRect/>
          </a:gradFill>
          <a:ln w="38100">
            <a:solidFill>
              <a:srgbClr val="E7411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/>
              <a:t>Sample Instructions</a:t>
            </a:r>
            <a:endParaRPr lang="en-GB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92894" y="101570"/>
            <a:ext cx="1938696" cy="166435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8686" y="3817893"/>
            <a:ext cx="4024924" cy="2687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84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52400" y="109632"/>
            <a:ext cx="10515600" cy="885452"/>
          </a:xfrm>
          <a:prstGeom prst="rect">
            <a:avLst/>
          </a:prstGeom>
          <a:gradFill flip="none" rotWithShape="1">
            <a:gsLst>
              <a:gs pos="0">
                <a:srgbClr val="E74110"/>
              </a:gs>
              <a:gs pos="50000">
                <a:srgbClr val="FFE778">
                  <a:shade val="67500"/>
                  <a:satMod val="115000"/>
                </a:srgbClr>
              </a:gs>
              <a:gs pos="100000">
                <a:srgbClr val="FFE778">
                  <a:shade val="100000"/>
                  <a:satMod val="115000"/>
                </a:srgbClr>
              </a:gs>
            </a:gsLst>
            <a:lin ang="10800000" scaled="1"/>
            <a:tileRect/>
          </a:gradFill>
          <a:ln w="38100">
            <a:solidFill>
              <a:srgbClr val="E7411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/>
              <a:t>Instructional (Asthma) Video</a:t>
            </a:r>
            <a:endParaRPr lang="en-GB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2894" y="101570"/>
            <a:ext cx="1938696" cy="1664352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478383" cy="4351338"/>
          </a:xfrm>
        </p:spPr>
        <p:txBody>
          <a:bodyPr/>
          <a:lstStyle/>
          <a:p>
            <a:r>
              <a:rPr lang="en-GB" dirty="0" smtClean="0"/>
              <a:t>To give you an idea on what an instructional video for an </a:t>
            </a:r>
            <a:r>
              <a:rPr lang="en-GB" dirty="0" smtClean="0"/>
              <a:t>auto injector </a:t>
            </a:r>
            <a:r>
              <a:rPr lang="en-GB" dirty="0" smtClean="0"/>
              <a:t>looks like</a:t>
            </a:r>
            <a:endParaRPr lang="en-GB" dirty="0">
              <a:hlinkClick r:id="rId3"/>
            </a:endParaRPr>
          </a:p>
          <a:p>
            <a:endParaRPr lang="en-GB" u="sng" dirty="0" smtClean="0">
              <a:hlinkClick r:id="rId3"/>
            </a:endParaRPr>
          </a:p>
          <a:p>
            <a:r>
              <a:rPr lang="en-GB" u="sng" dirty="0" smtClean="0">
                <a:hlinkClick r:id="rId3"/>
              </a:rPr>
              <a:t>https</a:t>
            </a:r>
            <a:r>
              <a:rPr lang="en-GB" u="sng" dirty="0">
                <a:hlinkClick r:id="rId3"/>
              </a:rPr>
              <a:t>://www.nucala.com/severe-asthma/starting-nucala/how-to-inject-nucala-at-home</a:t>
            </a:r>
            <a:r>
              <a:rPr lang="en-GB" u="sng" dirty="0" smtClean="0">
                <a:hlinkClick r:id="rId3"/>
              </a:rPr>
              <a:t>/</a:t>
            </a:r>
            <a:endParaRPr lang="en-GB" u="sng" dirty="0" smtClean="0"/>
          </a:p>
          <a:p>
            <a:endParaRPr lang="en-GB" dirty="0"/>
          </a:p>
        </p:txBody>
      </p:sp>
      <p:pic>
        <p:nvPicPr>
          <p:cNvPr id="6" name="Content Placeholder 5">
            <a:hlinkClick r:id="rId3"/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4"/>
          <a:srcRect l="10966" t="10850" r="12647" b="15613"/>
          <a:stretch/>
        </p:blipFill>
        <p:spPr>
          <a:xfrm>
            <a:off x="5747658" y="1858985"/>
            <a:ext cx="6326312" cy="4317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74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63" y="1371600"/>
            <a:ext cx="6021977" cy="4805363"/>
          </a:xfrm>
        </p:spPr>
        <p:txBody>
          <a:bodyPr/>
          <a:lstStyle/>
          <a:p>
            <a:r>
              <a:rPr lang="en-GB" b="1" u="sng" dirty="0"/>
              <a:t>How could you reduce the impact to the environment from waste (i.e. could it be re-usable)? </a:t>
            </a:r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How </a:t>
            </a:r>
            <a:r>
              <a:rPr lang="en-GB" dirty="0"/>
              <a:t>could you reduce the impact to the environment from waste (i.e. could it be re-usable)? </a:t>
            </a:r>
          </a:p>
          <a:p>
            <a:pPr lvl="0"/>
            <a:r>
              <a:rPr lang="en-GB" dirty="0"/>
              <a:t>Cost of all material needed to make a product.</a:t>
            </a:r>
          </a:p>
          <a:p>
            <a:pPr lvl="0"/>
            <a:r>
              <a:rPr lang="en-GB" dirty="0"/>
              <a:t>Possibly order the material 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58" y="1726099"/>
            <a:ext cx="4937762" cy="4450863"/>
          </a:xfrm>
        </p:spPr>
        <p:txBody>
          <a:bodyPr/>
          <a:lstStyle/>
          <a:p>
            <a:r>
              <a:rPr lang="en-GB" dirty="0" smtClean="0"/>
              <a:t>Start researching materials </a:t>
            </a:r>
            <a:endParaRPr lang="en-GB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109632"/>
            <a:ext cx="10515600" cy="885452"/>
          </a:xfrm>
          <a:prstGeom prst="rect">
            <a:avLst/>
          </a:prstGeom>
          <a:gradFill flip="none" rotWithShape="1">
            <a:gsLst>
              <a:gs pos="0">
                <a:srgbClr val="E74110"/>
              </a:gs>
              <a:gs pos="50000">
                <a:srgbClr val="FFE778">
                  <a:shade val="67500"/>
                  <a:satMod val="115000"/>
                </a:srgbClr>
              </a:gs>
              <a:gs pos="100000">
                <a:srgbClr val="FFE778">
                  <a:shade val="100000"/>
                  <a:satMod val="115000"/>
                </a:srgbClr>
              </a:gs>
            </a:gsLst>
            <a:lin ang="10800000" scaled="1"/>
            <a:tileRect/>
          </a:gradFill>
          <a:ln w="38100">
            <a:solidFill>
              <a:srgbClr val="E7411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/>
              <a:t>What’s Next?</a:t>
            </a:r>
            <a:endParaRPr lang="en-GB" b="1" dirty="0"/>
          </a:p>
        </p:txBody>
      </p:sp>
      <p:pic>
        <p:nvPicPr>
          <p:cNvPr id="6" name="Picture 2" descr="Image result for gsk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0165" y="34381"/>
            <a:ext cx="1937303" cy="1665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yJisbZS7A8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6492240" y="2639529"/>
            <a:ext cx="5595228" cy="3147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927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747</TotalTime>
  <Words>1078</Words>
  <Application>Microsoft Office PowerPoint</Application>
  <PresentationFormat>Widescreen</PresentationFormat>
  <Paragraphs>124</Paragraphs>
  <Slides>11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Symbol</vt:lpstr>
      <vt:lpstr>Times New Roman</vt:lpstr>
      <vt:lpstr>Office Theme</vt:lpstr>
      <vt:lpstr>Project Brief</vt:lpstr>
      <vt:lpstr>Technical Focus: Design Outer Design – GSK want to know…</vt:lpstr>
      <vt:lpstr>Outer Design - Your Tasks: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Litherland High School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Supply</dc:creator>
  <cp:lastModifiedBy>Helen Beardmore</cp:lastModifiedBy>
  <cp:revision>51</cp:revision>
  <dcterms:created xsi:type="dcterms:W3CDTF">2020-01-13T09:11:23Z</dcterms:created>
  <dcterms:modified xsi:type="dcterms:W3CDTF">2020-11-12T09:46:51Z</dcterms:modified>
</cp:coreProperties>
</file>